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761" r:id="rId1"/>
  </p:sldMasterIdLst>
  <p:notesMasterIdLst>
    <p:notesMasterId r:id="rId8"/>
  </p:notesMasterIdLst>
  <p:sldIdLst>
    <p:sldId id="256" r:id="rId2"/>
    <p:sldId id="362" r:id="rId3"/>
    <p:sldId id="360" r:id="rId4"/>
    <p:sldId id="363" r:id="rId5"/>
    <p:sldId id="361" r:id="rId6"/>
    <p:sldId id="34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22" autoAdjust="0"/>
    <p:restoredTop sz="94660"/>
  </p:normalViewPr>
  <p:slideViewPr>
    <p:cSldViewPr snapToGrid="0">
      <p:cViewPr varScale="1">
        <p:scale>
          <a:sx n="58" d="100"/>
          <a:sy n="58" d="100"/>
        </p:scale>
        <p:origin x="96" y="4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553C5B-BF6B-4434-B47B-AD6C8956D3D2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20DD91-C802-4766-AFB8-614FFE0914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056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20DD91-C802-4766-AFB8-614FFE0914E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1403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20DD91-C802-4766-AFB8-614FFE0914E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3878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20DD91-C802-4766-AFB8-614FFE0914E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3076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20DD91-C802-4766-AFB8-614FFE0914E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8590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20DD91-C802-4766-AFB8-614FFE0914E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3515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20DD91-C802-4766-AFB8-614FFE0914E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3506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chemeClr val="tx1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hu-HU"/>
              <a:t>Alcím mintájának szerkesztése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/>
              <a:t>2020-04-08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Tamás Álmos VÁMI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054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/>
              <a:t>2020-04-08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Tamás Álmos VÁMI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0918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/>
              <a:t>2020-04-08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Tamás Álmos VÁMI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347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/>
              <a:t>2020-04-08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Tamás Álmos VÁMI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605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tx1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/>
              <a:t>2020-04-08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Tamás Álmos VÁMI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4602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/>
              <a:t>2020-04-08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Tamás Álmos VÁMI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576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/>
              <a:t>2020-04-08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Tamás Álmos VÁMI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297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/>
              <a:t>2020-04-08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Tamás Álmos VÁMI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68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/>
              <a:t>2020-04-08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Tamás Álmos VÁMI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5174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/>
              <a:t>2020-04-08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Tamás Álmos VÁMI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30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chemeClr val="tx1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/>
              <a:t>2020-04-08</a:t>
            </a:r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Tamás Álmos VÁMI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964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r>
              <a:rPr lang="hu-HU"/>
              <a:t>2020-04-08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r>
              <a:rPr lang="en-US"/>
              <a:t>Tamás Álmos VÁMI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tx1">
                    <a:alpha val="20000"/>
                  </a:schemeClr>
                </a:solidFill>
                <a:latin typeface="+mj-lt"/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37060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hf hd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github.com/cms-sw/cmssw/pull/29333" TargetMode="External"/><Relationship Id="rId4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hyperlink" Target="https://cmsweb.cern.ch/das/request?view=list&amp;limit=50&amp;instance=prod%2Fglobal&amp;input=%2F*%2FRun2016*21Feb2020_UL2016*%2F*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jpg"/><Relationship Id="rId5" Type="http://schemas.openxmlformats.org/officeDocument/2006/relationships/hyperlink" Target="https://cmsweb.cern.ch/das/request?view=list&amp;limit=50&amp;instance=prod%2Fglobal&amp;input=%2F*%2FRun2017*09Aug2019_UL2017*%2F*" TargetMode="External"/><Relationship Id="rId4" Type="http://schemas.openxmlformats.org/officeDocument/2006/relationships/hyperlink" Target="https://cmsweb.cern.ch/das/request?view=list&amp;limit=50&amp;instance=prod%2Fglobal&amp;input=%2F*%2FRun2018*12Nov2019_UL2018*%2F*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g"/><Relationship Id="rId4" Type="http://schemas.openxmlformats.org/officeDocument/2006/relationships/hyperlink" Target="https://twiki.cern.ch/twiki/bin/view/CMS/PixelOfflineSoftwareResponsibilities#2020_Pixel_Offline_Tasks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294024" y="682678"/>
            <a:ext cx="11524488" cy="3352800"/>
          </a:xfrm>
        </p:spPr>
        <p:txBody>
          <a:bodyPr/>
          <a:lstStyle/>
          <a:p>
            <a:r>
              <a:rPr lang="en-US" sz="9600" b="1" dirty="0">
                <a:solidFill>
                  <a:schemeClr val="bg1"/>
                </a:solidFill>
              </a:rPr>
              <a:t>Pixel Offline News</a:t>
            </a:r>
            <a:endParaRPr lang="en-US" sz="4400" b="1" dirty="0">
              <a:solidFill>
                <a:schemeClr val="bg1"/>
              </a:solidFill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667512" y="4035479"/>
            <a:ext cx="10292409" cy="1082690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Danek</a:t>
            </a:r>
            <a:r>
              <a:rPr lang="en-US" dirty="0">
                <a:solidFill>
                  <a:schemeClr val="bg1"/>
                </a:solidFill>
              </a:rPr>
              <a:t> KOTLINSKI</a:t>
            </a:r>
            <a:r>
              <a:rPr lang="en-US" baseline="30000" dirty="0">
                <a:solidFill>
                  <a:schemeClr val="bg1"/>
                </a:solidFill>
              </a:rPr>
              <a:t>1 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hu-HU" u="sng" dirty="0">
                <a:solidFill>
                  <a:schemeClr val="bg1"/>
                </a:solidFill>
              </a:rPr>
              <a:t>Tam</a:t>
            </a:r>
            <a:r>
              <a:rPr lang="en-US" u="sng" dirty="0">
                <a:solidFill>
                  <a:schemeClr val="bg1"/>
                </a:solidFill>
              </a:rPr>
              <a:t>a</a:t>
            </a:r>
            <a:r>
              <a:rPr lang="hu-HU" u="sng" dirty="0">
                <a:solidFill>
                  <a:schemeClr val="bg1"/>
                </a:solidFill>
              </a:rPr>
              <a:t>s </a:t>
            </a:r>
            <a:r>
              <a:rPr lang="en-US" u="sng" dirty="0" err="1">
                <a:solidFill>
                  <a:schemeClr val="bg1"/>
                </a:solidFill>
              </a:rPr>
              <a:t>Almos</a:t>
            </a:r>
            <a:r>
              <a:rPr lang="en-US" u="sng" dirty="0">
                <a:solidFill>
                  <a:schemeClr val="bg1"/>
                </a:solidFill>
              </a:rPr>
              <a:t> </a:t>
            </a:r>
            <a:r>
              <a:rPr lang="hu-HU" u="sng" dirty="0">
                <a:solidFill>
                  <a:schemeClr val="bg1"/>
                </a:solidFill>
              </a:rPr>
              <a:t>V</a:t>
            </a:r>
            <a:r>
              <a:rPr lang="en-US" u="sng" dirty="0">
                <a:solidFill>
                  <a:schemeClr val="bg1"/>
                </a:solidFill>
              </a:rPr>
              <a:t>A</a:t>
            </a:r>
            <a:r>
              <a:rPr lang="hu-HU" u="sng" dirty="0">
                <a:solidFill>
                  <a:schemeClr val="bg1"/>
                </a:solidFill>
              </a:rPr>
              <a:t>MI</a:t>
            </a:r>
            <a:r>
              <a:rPr lang="en-US" u="sng" baseline="30000" dirty="0">
                <a:solidFill>
                  <a:schemeClr val="bg1"/>
                </a:solidFill>
              </a:rPr>
              <a:t>2</a:t>
            </a:r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Alcím 2"/>
          <p:cNvSpPr txBox="1">
            <a:spLocks/>
          </p:cNvSpPr>
          <p:nvPr/>
        </p:nvSpPr>
        <p:spPr>
          <a:xfrm>
            <a:off x="662747" y="5274630"/>
            <a:ext cx="9228201" cy="11905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sz="32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400" i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00" dirty="0">
              <a:solidFill>
                <a:schemeClr val="bg1"/>
              </a:solidFill>
            </a:endParaRPr>
          </a:p>
          <a:p>
            <a:pPr>
              <a:spcBef>
                <a:spcPts val="600"/>
              </a:spcBef>
            </a:pPr>
            <a:r>
              <a:rPr lang="en-US" sz="2400" baseline="30000" dirty="0">
                <a:solidFill>
                  <a:schemeClr val="bg1"/>
                </a:solidFill>
              </a:rPr>
              <a:t>1</a:t>
            </a:r>
            <a:r>
              <a:rPr lang="hu-HU" sz="2400" baseline="30000" dirty="0">
                <a:solidFill>
                  <a:schemeClr val="bg1"/>
                </a:solidFill>
              </a:rPr>
              <a:t> </a:t>
            </a:r>
            <a:r>
              <a:rPr lang="en-US" sz="2400" dirty="0">
                <a:solidFill>
                  <a:schemeClr val="bg1"/>
                </a:solidFill>
              </a:rPr>
              <a:t>Paul Scherrer </a:t>
            </a:r>
            <a:r>
              <a:rPr lang="en-US" sz="2400" dirty="0" err="1">
                <a:solidFill>
                  <a:schemeClr val="bg1"/>
                </a:solidFill>
              </a:rPr>
              <a:t>Institut</a:t>
            </a:r>
            <a:endParaRPr lang="en-US" sz="2400" dirty="0">
              <a:solidFill>
                <a:schemeClr val="bg1"/>
              </a:solidFill>
            </a:endParaRPr>
          </a:p>
          <a:p>
            <a:pPr>
              <a:spcBef>
                <a:spcPts val="600"/>
              </a:spcBef>
            </a:pPr>
            <a:endParaRPr lang="en-US" sz="100" dirty="0">
              <a:solidFill>
                <a:schemeClr val="bg1"/>
              </a:solidFill>
            </a:endParaRPr>
          </a:p>
          <a:p>
            <a:pPr>
              <a:spcBef>
                <a:spcPts val="600"/>
              </a:spcBef>
            </a:pPr>
            <a:endParaRPr lang="en-US" sz="100" dirty="0">
              <a:solidFill>
                <a:schemeClr val="bg1"/>
              </a:solidFill>
            </a:endParaRPr>
          </a:p>
          <a:p>
            <a:pPr>
              <a:spcBef>
                <a:spcPts val="600"/>
              </a:spcBef>
            </a:pPr>
            <a:r>
              <a:rPr lang="en-US" sz="2400" baseline="30000" dirty="0">
                <a:solidFill>
                  <a:schemeClr val="bg1"/>
                </a:solidFill>
              </a:rPr>
              <a:t>2</a:t>
            </a:r>
            <a:r>
              <a:rPr lang="hu-HU" sz="2400" baseline="30000" dirty="0">
                <a:solidFill>
                  <a:schemeClr val="bg1"/>
                </a:solidFill>
              </a:rPr>
              <a:t> </a:t>
            </a:r>
            <a:r>
              <a:rPr lang="en-US" sz="2400" dirty="0">
                <a:solidFill>
                  <a:schemeClr val="bg1"/>
                </a:solidFill>
              </a:rPr>
              <a:t>Johns Hopkins University</a:t>
            </a:r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1767" y="5813952"/>
            <a:ext cx="1284926" cy="721312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49812" y="6272615"/>
            <a:ext cx="500400" cy="496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Lekerekített téglalap 6"/>
          <p:cNvSpPr/>
          <p:nvPr/>
        </p:nvSpPr>
        <p:spPr>
          <a:xfrm>
            <a:off x="7512909" y="6272614"/>
            <a:ext cx="3673342" cy="496826"/>
          </a:xfrm>
          <a:prstGeom prst="roundRect">
            <a:avLst/>
          </a:prstGeom>
          <a:solidFill>
            <a:srgbClr val="00B0F0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Pixel Offline meeting</a:t>
            </a:r>
            <a:endParaRPr lang="en-US" sz="2800" u="sng" dirty="0">
              <a:solidFill>
                <a:schemeClr val="bg1"/>
              </a:solidFill>
            </a:endParaRPr>
          </a:p>
        </p:txBody>
      </p:sp>
      <p:sp>
        <p:nvSpPr>
          <p:cNvPr id="11" name="Téglalap 10">
            <a:extLst>
              <a:ext uri="{FF2B5EF4-FFF2-40B4-BE49-F238E27FC236}">
                <a16:creationId xmlns:a16="http://schemas.microsoft.com/office/drawing/2014/main" id="{6B87B1FD-D19F-43D5-8A08-EC352BEF6EF0}"/>
              </a:ext>
            </a:extLst>
          </p:cNvPr>
          <p:cNvSpPr/>
          <p:nvPr/>
        </p:nvSpPr>
        <p:spPr>
          <a:xfrm>
            <a:off x="662747" y="4470388"/>
            <a:ext cx="42417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>
                <a:solidFill>
                  <a:schemeClr val="bg1"/>
                </a:solidFill>
              </a:rPr>
              <a:t>email: cms-pixel-offline-conveners@cern.ch</a:t>
            </a:r>
          </a:p>
        </p:txBody>
      </p:sp>
      <p:pic>
        <p:nvPicPr>
          <p:cNvPr id="12" name="Kép 11">
            <a:extLst>
              <a:ext uri="{FF2B5EF4-FFF2-40B4-BE49-F238E27FC236}">
                <a16:creationId xmlns:a16="http://schemas.microsoft.com/office/drawing/2014/main" id="{D75FE638-CBEE-48D1-9487-87310321012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91767" y="5255018"/>
            <a:ext cx="1285200" cy="471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791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57607" y="0"/>
            <a:ext cx="11032400" cy="116765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pc="0" dirty="0"/>
              <a:t>Release schedule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>
          <a:xfrm>
            <a:off x="0" y="6483572"/>
            <a:ext cx="12192000" cy="157474"/>
          </a:xfrm>
        </p:spPr>
        <p:txBody>
          <a:bodyPr/>
          <a:lstStyle/>
          <a:p>
            <a:pPr algn="ctr"/>
            <a:r>
              <a:rPr lang="hu-HU"/>
              <a:t>2020-04-08</a:t>
            </a:r>
            <a:endParaRPr lang="en-US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>
          <a:xfrm>
            <a:off x="8763927" y="5569282"/>
            <a:ext cx="2926080" cy="1397039"/>
          </a:xfrm>
        </p:spPr>
        <p:txBody>
          <a:bodyPr/>
          <a:lstStyle/>
          <a:p>
            <a:fld id="{D57F1E4F-1CFF-5643-939E-02111984F565}" type="slidenum">
              <a:rPr lang="en-US" sz="3600" smtClean="0"/>
              <a:t>2</a:t>
            </a:fld>
            <a:endParaRPr lang="en-US" sz="3600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0" y="6641047"/>
            <a:ext cx="12103768" cy="142250"/>
          </a:xfrm>
        </p:spPr>
        <p:txBody>
          <a:bodyPr/>
          <a:lstStyle/>
          <a:p>
            <a:pPr algn="ctr"/>
            <a:r>
              <a:rPr lang="en-US" dirty="0"/>
              <a:t>Tamás Álmos VÁMI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5410" y="6284684"/>
            <a:ext cx="500400" cy="496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Lekerekített téglalap 21">
            <a:extLst>
              <a:ext uri="{FF2B5EF4-FFF2-40B4-BE49-F238E27FC236}">
                <a16:creationId xmlns:a16="http://schemas.microsoft.com/office/drawing/2014/main" id="{7566BA0D-9F4A-4F7B-85DC-587F25A7E006}"/>
              </a:ext>
            </a:extLst>
          </p:cNvPr>
          <p:cNvSpPr/>
          <p:nvPr/>
        </p:nvSpPr>
        <p:spPr>
          <a:xfrm>
            <a:off x="657607" y="1101033"/>
            <a:ext cx="10959258" cy="857236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bg1"/>
                </a:solidFill>
              </a:rPr>
              <a:t>UL release: CMSSW_10_6_8_patch1, now also CMSSW_10_6_11_patch1</a:t>
            </a:r>
          </a:p>
        </p:txBody>
      </p:sp>
      <p:sp>
        <p:nvSpPr>
          <p:cNvPr id="16" name="Lekerekített téglalap 21">
            <a:extLst>
              <a:ext uri="{FF2B5EF4-FFF2-40B4-BE49-F238E27FC236}">
                <a16:creationId xmlns:a16="http://schemas.microsoft.com/office/drawing/2014/main" id="{E28BCF41-4383-44DA-B757-F991F525E0C0}"/>
              </a:ext>
            </a:extLst>
          </p:cNvPr>
          <p:cNvSpPr/>
          <p:nvPr/>
        </p:nvSpPr>
        <p:spPr>
          <a:xfrm>
            <a:off x="657607" y="2157157"/>
            <a:ext cx="10959257" cy="2711135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bg1"/>
                </a:solidFill>
              </a:rPr>
              <a:t>CMSSW_11_1_0 schedule:</a:t>
            </a:r>
          </a:p>
          <a:p>
            <a:pPr lvl="1"/>
            <a:r>
              <a:rPr lang="en-US" sz="2800" dirty="0">
                <a:solidFill>
                  <a:schemeClr val="bg1"/>
                </a:solidFill>
              </a:rPr>
              <a:t>CMSSW_11_1_0_pre5: out from 2 weeks ago</a:t>
            </a:r>
          </a:p>
          <a:p>
            <a:pPr lvl="1"/>
            <a:r>
              <a:rPr lang="en-US" sz="2800" dirty="0">
                <a:solidFill>
                  <a:schemeClr val="bg1"/>
                </a:solidFill>
              </a:rPr>
              <a:t>CMSSW_11_1_0_pre6: 2020/04/14</a:t>
            </a:r>
          </a:p>
          <a:p>
            <a:pPr lvl="1"/>
            <a:r>
              <a:rPr lang="en-US" sz="2800" dirty="0">
                <a:solidFill>
                  <a:schemeClr val="bg1"/>
                </a:solidFill>
              </a:rPr>
              <a:t>CMSSW_11_1_0_pre7: 2020/04/28 (last open pre-release)</a:t>
            </a:r>
          </a:p>
          <a:p>
            <a:pPr lvl="1"/>
            <a:r>
              <a:rPr lang="en-US" sz="2800" dirty="0">
                <a:solidFill>
                  <a:schemeClr val="bg1"/>
                </a:solidFill>
              </a:rPr>
              <a:t>CMSSW_11_1_0_pre8: 2020/05/12 (closed cycle)</a:t>
            </a:r>
          </a:p>
          <a:p>
            <a:pPr lvl="1"/>
            <a:r>
              <a:rPr lang="en-US" sz="2800" dirty="0">
                <a:solidFill>
                  <a:schemeClr val="bg1"/>
                </a:solidFill>
              </a:rPr>
              <a:t>CMSSW_11_1_0: 2020/05/28</a:t>
            </a:r>
            <a:endParaRPr lang="en-US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12" name="Kép 11">
            <a:extLst>
              <a:ext uri="{FF2B5EF4-FFF2-40B4-BE49-F238E27FC236}">
                <a16:creationId xmlns:a16="http://schemas.microsoft.com/office/drawing/2014/main" id="{CF97E0CA-050A-45F5-BEBE-64461FB24E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1220" y="6261447"/>
            <a:ext cx="955615" cy="536448"/>
          </a:xfrm>
          <a:prstGeom prst="rect">
            <a:avLst/>
          </a:prstGeom>
        </p:spPr>
      </p:pic>
      <p:sp>
        <p:nvSpPr>
          <p:cNvPr id="10" name="Lekerekített téglalap 21">
            <a:extLst>
              <a:ext uri="{FF2B5EF4-FFF2-40B4-BE49-F238E27FC236}">
                <a16:creationId xmlns:a16="http://schemas.microsoft.com/office/drawing/2014/main" id="{3455EDED-8E81-4A1A-BB9F-909D6498A186}"/>
              </a:ext>
            </a:extLst>
          </p:cNvPr>
          <p:cNvSpPr/>
          <p:nvPr/>
        </p:nvSpPr>
        <p:spPr>
          <a:xfrm>
            <a:off x="657606" y="5140664"/>
            <a:ext cx="10959258" cy="857236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bg1"/>
                </a:solidFill>
              </a:rPr>
              <a:t>PR from </a:t>
            </a:r>
            <a:r>
              <a:rPr lang="en-US" sz="2800" dirty="0" err="1">
                <a:solidFill>
                  <a:schemeClr val="bg1"/>
                </a:solidFill>
              </a:rPr>
              <a:t>Danek</a:t>
            </a:r>
            <a:r>
              <a:rPr lang="en-US" sz="2800" dirty="0">
                <a:solidFill>
                  <a:schemeClr val="bg1"/>
                </a:solidFill>
              </a:rPr>
              <a:t> in progress: </a:t>
            </a:r>
            <a:r>
              <a:rPr lang="en-US" sz="2800" dirty="0">
                <a:solidFill>
                  <a:schemeClr val="bg1"/>
                </a:solidFill>
                <a:hlinkClick r:id="rId5"/>
              </a:rPr>
              <a:t>PR29333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6307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57607" y="0"/>
            <a:ext cx="11032400" cy="116765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pc="0" dirty="0"/>
              <a:t>UL status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>
          <a:xfrm>
            <a:off x="0" y="6483572"/>
            <a:ext cx="12192000" cy="157474"/>
          </a:xfrm>
        </p:spPr>
        <p:txBody>
          <a:bodyPr/>
          <a:lstStyle/>
          <a:p>
            <a:pPr algn="ctr"/>
            <a:r>
              <a:rPr lang="hu-HU"/>
              <a:t>2020-04-08</a:t>
            </a:r>
            <a:endParaRPr lang="en-US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>
          <a:xfrm>
            <a:off x="8763927" y="5569282"/>
            <a:ext cx="2926080" cy="1397039"/>
          </a:xfrm>
        </p:spPr>
        <p:txBody>
          <a:bodyPr/>
          <a:lstStyle/>
          <a:p>
            <a:fld id="{D57F1E4F-1CFF-5643-939E-02111984F565}" type="slidenum">
              <a:rPr lang="en-US" sz="3600" smtClean="0"/>
              <a:t>3</a:t>
            </a:fld>
            <a:endParaRPr lang="en-US" sz="3600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0" y="6641047"/>
            <a:ext cx="12103768" cy="142250"/>
          </a:xfrm>
        </p:spPr>
        <p:txBody>
          <a:bodyPr/>
          <a:lstStyle/>
          <a:p>
            <a:pPr algn="ctr"/>
            <a:r>
              <a:rPr lang="en-US" dirty="0"/>
              <a:t>Tamás Álmos VÁMI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5410" y="6284684"/>
            <a:ext cx="500400" cy="496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Lekerekített téglalap 21">
            <a:extLst>
              <a:ext uri="{FF2B5EF4-FFF2-40B4-BE49-F238E27FC236}">
                <a16:creationId xmlns:a16="http://schemas.microsoft.com/office/drawing/2014/main" id="{7566BA0D-9F4A-4F7B-85DC-587F25A7E006}"/>
              </a:ext>
            </a:extLst>
          </p:cNvPr>
          <p:cNvSpPr/>
          <p:nvPr/>
        </p:nvSpPr>
        <p:spPr>
          <a:xfrm>
            <a:off x="657607" y="1383661"/>
            <a:ext cx="10959258" cy="1397039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bg1"/>
                </a:solidFill>
              </a:rPr>
              <a:t>2018 is done, DAS link is here:</a:t>
            </a:r>
          </a:p>
          <a:p>
            <a:r>
              <a:rPr lang="en-US" sz="2800" dirty="0">
                <a:solidFill>
                  <a:schemeClr val="bg1"/>
                </a:solidFill>
                <a:hlinkClick r:id="rId4"/>
              </a:rPr>
              <a:t>https://cmsweb.cern.ch/das/request?view=list&amp;limit=50&amp;instance=prod%2Fglobal&amp;input=%2F*%2FRun2018*12Nov2019_UL2018*%2F*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6" name="Lekerekített téglalap 21">
            <a:extLst>
              <a:ext uri="{FF2B5EF4-FFF2-40B4-BE49-F238E27FC236}">
                <a16:creationId xmlns:a16="http://schemas.microsoft.com/office/drawing/2014/main" id="{E28BCF41-4383-44DA-B757-F991F525E0C0}"/>
              </a:ext>
            </a:extLst>
          </p:cNvPr>
          <p:cNvSpPr/>
          <p:nvPr/>
        </p:nvSpPr>
        <p:spPr>
          <a:xfrm>
            <a:off x="657604" y="2919265"/>
            <a:ext cx="10959257" cy="1265358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bg1"/>
                </a:solidFill>
              </a:rPr>
              <a:t>2017 data is done, MC is finishing</a:t>
            </a:r>
          </a:p>
          <a:p>
            <a:r>
              <a:rPr lang="en-US" sz="2800" dirty="0">
                <a:solidFill>
                  <a:schemeClr val="bg1"/>
                </a:solidFill>
                <a:hlinkClick r:id="rId5"/>
              </a:rPr>
              <a:t>https://cmsweb.cern.ch/das/request?view=list&amp;limit=50&amp;instance=prod%2Fglobal&amp;input=%2F*%2FRun2017*09Aug2019_UL2017*%2F*</a:t>
            </a:r>
            <a:endParaRPr lang="en-US" sz="2800" dirty="0">
              <a:solidFill>
                <a:schemeClr val="bg1"/>
              </a:solidFill>
            </a:endParaRPr>
          </a:p>
        </p:txBody>
      </p:sp>
      <p:pic>
        <p:nvPicPr>
          <p:cNvPr id="12" name="Kép 11">
            <a:extLst>
              <a:ext uri="{FF2B5EF4-FFF2-40B4-BE49-F238E27FC236}">
                <a16:creationId xmlns:a16="http://schemas.microsoft.com/office/drawing/2014/main" id="{CF97E0CA-050A-45F5-BEBE-64461FB24E5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1220" y="6261447"/>
            <a:ext cx="955615" cy="536448"/>
          </a:xfrm>
          <a:prstGeom prst="rect">
            <a:avLst/>
          </a:prstGeom>
        </p:spPr>
      </p:pic>
      <p:sp>
        <p:nvSpPr>
          <p:cNvPr id="10" name="Lekerekített téglalap 21">
            <a:extLst>
              <a:ext uri="{FF2B5EF4-FFF2-40B4-BE49-F238E27FC236}">
                <a16:creationId xmlns:a16="http://schemas.microsoft.com/office/drawing/2014/main" id="{A5B0EB0C-6EC5-492E-BC76-E76D77D303D1}"/>
              </a:ext>
            </a:extLst>
          </p:cNvPr>
          <p:cNvSpPr/>
          <p:nvPr/>
        </p:nvSpPr>
        <p:spPr>
          <a:xfrm>
            <a:off x="616371" y="4332690"/>
            <a:ext cx="10959257" cy="1397039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bg1"/>
                </a:solidFill>
              </a:rPr>
              <a:t>2016 data is like almost fully done, MC has not really started</a:t>
            </a:r>
          </a:p>
          <a:p>
            <a:r>
              <a:rPr lang="en-US" sz="2800" dirty="0">
                <a:solidFill>
                  <a:schemeClr val="accent6">
                    <a:lumMod val="75000"/>
                  </a:schemeClr>
                </a:solidFill>
                <a:hlinkClick r:id="rId7"/>
              </a:rPr>
              <a:t>https://cmsweb.cern.ch/das/request?view=list&amp;limit=50&amp;instance=prod%2Fglobal&amp;input=%2F*%2FRun2016*21Feb2020_UL2016*%2F*</a:t>
            </a:r>
            <a:endParaRPr lang="en-US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29780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57607" y="0"/>
            <a:ext cx="11032400" cy="116765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pc="0" dirty="0"/>
              <a:t>UL performance plots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>
          <a:xfrm>
            <a:off x="0" y="6483572"/>
            <a:ext cx="12192000" cy="157474"/>
          </a:xfrm>
        </p:spPr>
        <p:txBody>
          <a:bodyPr/>
          <a:lstStyle/>
          <a:p>
            <a:pPr algn="ctr"/>
            <a:r>
              <a:rPr lang="hu-HU"/>
              <a:t>2020-04-08</a:t>
            </a:r>
            <a:endParaRPr lang="en-US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>
          <a:xfrm>
            <a:off x="8763927" y="5569282"/>
            <a:ext cx="2926080" cy="1397039"/>
          </a:xfrm>
        </p:spPr>
        <p:txBody>
          <a:bodyPr/>
          <a:lstStyle/>
          <a:p>
            <a:fld id="{D57F1E4F-1CFF-5643-939E-02111984F565}" type="slidenum">
              <a:rPr lang="en-US" sz="3600" smtClean="0"/>
              <a:t>4</a:t>
            </a:fld>
            <a:endParaRPr lang="en-US" sz="3600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0" y="6641047"/>
            <a:ext cx="12103768" cy="142250"/>
          </a:xfrm>
        </p:spPr>
        <p:txBody>
          <a:bodyPr/>
          <a:lstStyle/>
          <a:p>
            <a:pPr algn="ctr"/>
            <a:r>
              <a:rPr lang="en-US" dirty="0"/>
              <a:t>Tamás Álmos VÁMI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5410" y="6284684"/>
            <a:ext cx="500400" cy="496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Lekerekített téglalap 21">
            <a:extLst>
              <a:ext uri="{FF2B5EF4-FFF2-40B4-BE49-F238E27FC236}">
                <a16:creationId xmlns:a16="http://schemas.microsoft.com/office/drawing/2014/main" id="{7566BA0D-9F4A-4F7B-85DC-587F25A7E006}"/>
              </a:ext>
            </a:extLst>
          </p:cNvPr>
          <p:cNvSpPr/>
          <p:nvPr/>
        </p:nvSpPr>
        <p:spPr>
          <a:xfrm>
            <a:off x="657607" y="1101033"/>
            <a:ext cx="10959258" cy="857236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bg1"/>
                </a:solidFill>
              </a:rPr>
              <a:t>Now that UL conditions are provided, we plan to check historic residuals, LA, charge properties and hit efficiency using the UL conditions</a:t>
            </a:r>
          </a:p>
        </p:txBody>
      </p:sp>
      <p:pic>
        <p:nvPicPr>
          <p:cNvPr id="12" name="Kép 11">
            <a:extLst>
              <a:ext uri="{FF2B5EF4-FFF2-40B4-BE49-F238E27FC236}">
                <a16:creationId xmlns:a16="http://schemas.microsoft.com/office/drawing/2014/main" id="{CF97E0CA-050A-45F5-BEBE-64461FB24E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1220" y="6261447"/>
            <a:ext cx="955615" cy="53644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86629D6-C2AC-46D3-A9AF-011C9BE1C7F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500" y="2268685"/>
            <a:ext cx="7767775" cy="4017815"/>
          </a:xfrm>
          <a:prstGeom prst="rect">
            <a:avLst/>
          </a:prstGeom>
        </p:spPr>
      </p:pic>
      <p:sp>
        <p:nvSpPr>
          <p:cNvPr id="17" name="Lekerekített téglalap 21">
            <a:extLst>
              <a:ext uri="{FF2B5EF4-FFF2-40B4-BE49-F238E27FC236}">
                <a16:creationId xmlns:a16="http://schemas.microsoft.com/office/drawing/2014/main" id="{FCC69C53-F279-4D2D-9713-8EDA1D0B5ABC}"/>
              </a:ext>
            </a:extLst>
          </p:cNvPr>
          <p:cNvSpPr/>
          <p:nvPr/>
        </p:nvSpPr>
        <p:spPr>
          <a:xfrm>
            <a:off x="8486255" y="2896960"/>
            <a:ext cx="3481423" cy="2378563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bg1"/>
                </a:solidFill>
              </a:rPr>
              <a:t>2016 is done, 2017/2018 very close to finish.</a:t>
            </a:r>
          </a:p>
          <a:p>
            <a:r>
              <a:rPr lang="en-US" sz="2800" dirty="0" err="1">
                <a:solidFill>
                  <a:schemeClr val="bg1"/>
                </a:solidFill>
              </a:rPr>
              <a:t>Cosmics</a:t>
            </a:r>
            <a:r>
              <a:rPr lang="en-US" sz="2800" dirty="0">
                <a:solidFill>
                  <a:schemeClr val="bg1"/>
                </a:solidFill>
              </a:rPr>
              <a:t> are also very close</a:t>
            </a:r>
          </a:p>
        </p:txBody>
      </p:sp>
    </p:spTree>
    <p:extLst>
      <p:ext uri="{BB962C8B-B14F-4D97-AF65-F5344CB8AC3E}">
        <p14:creationId xmlns:p14="http://schemas.microsoft.com/office/powerpoint/2010/main" val="6987295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57607" y="0"/>
            <a:ext cx="11032400" cy="116765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pc="0" dirty="0"/>
              <a:t>EPR 2020	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>
          <a:xfrm>
            <a:off x="0" y="6483572"/>
            <a:ext cx="12192000" cy="157474"/>
          </a:xfrm>
        </p:spPr>
        <p:txBody>
          <a:bodyPr/>
          <a:lstStyle/>
          <a:p>
            <a:pPr algn="ctr"/>
            <a:r>
              <a:rPr lang="hu-HU"/>
              <a:t>2020-04-08</a:t>
            </a:r>
            <a:endParaRPr lang="en-US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>
          <a:xfrm>
            <a:off x="8763927" y="5569282"/>
            <a:ext cx="2926080" cy="1397039"/>
          </a:xfrm>
        </p:spPr>
        <p:txBody>
          <a:bodyPr/>
          <a:lstStyle/>
          <a:p>
            <a:fld id="{D57F1E4F-1CFF-5643-939E-02111984F565}" type="slidenum">
              <a:rPr lang="en-US" sz="3600" smtClean="0"/>
              <a:t>5</a:t>
            </a:fld>
            <a:endParaRPr lang="en-US" sz="3600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0" y="6641047"/>
            <a:ext cx="12103768" cy="142250"/>
          </a:xfrm>
        </p:spPr>
        <p:txBody>
          <a:bodyPr/>
          <a:lstStyle/>
          <a:p>
            <a:pPr algn="ctr"/>
            <a:r>
              <a:rPr lang="en-US" dirty="0"/>
              <a:t>Tamás Álmos VÁMI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5410" y="6284684"/>
            <a:ext cx="500400" cy="496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Lekerekített téglalap 21">
            <a:extLst>
              <a:ext uri="{FF2B5EF4-FFF2-40B4-BE49-F238E27FC236}">
                <a16:creationId xmlns:a16="http://schemas.microsoft.com/office/drawing/2014/main" id="{7566BA0D-9F4A-4F7B-85DC-587F25A7E006}"/>
              </a:ext>
            </a:extLst>
          </p:cNvPr>
          <p:cNvSpPr/>
          <p:nvPr/>
        </p:nvSpPr>
        <p:spPr>
          <a:xfrm>
            <a:off x="657607" y="1101033"/>
            <a:ext cx="10959258" cy="857236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bg1"/>
                </a:solidFill>
              </a:rPr>
              <a:t>EPR requirement is still 4 month. Please pledge</a:t>
            </a:r>
            <a:r>
              <a:rPr lang="hu-HU" sz="2800" dirty="0">
                <a:solidFill>
                  <a:schemeClr val="bg1"/>
                </a:solidFill>
              </a:rPr>
              <a:t>!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6" name="Lekerekített téglalap 21">
            <a:extLst>
              <a:ext uri="{FF2B5EF4-FFF2-40B4-BE49-F238E27FC236}">
                <a16:creationId xmlns:a16="http://schemas.microsoft.com/office/drawing/2014/main" id="{E28BCF41-4383-44DA-B757-F991F525E0C0}"/>
              </a:ext>
            </a:extLst>
          </p:cNvPr>
          <p:cNvSpPr/>
          <p:nvPr/>
        </p:nvSpPr>
        <p:spPr>
          <a:xfrm>
            <a:off x="657604" y="2193377"/>
            <a:ext cx="10959257" cy="1397040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bg1"/>
                </a:solidFill>
              </a:rPr>
              <a:t>EPR tasks and their allocation in the Pixel Offline group:</a:t>
            </a:r>
          </a:p>
          <a:p>
            <a:r>
              <a:rPr lang="hu-HU" sz="2800" dirty="0">
                <a:hlinkClick r:id="rId4"/>
              </a:rPr>
              <a:t>https://twiki.cern.ch/twiki/bin/view/CMS/PixelOfflineSoftwareResponsibilities#2020_Pixel_Offline_Tasks</a:t>
            </a:r>
            <a:endParaRPr lang="en-US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12" name="Kép 11">
            <a:extLst>
              <a:ext uri="{FF2B5EF4-FFF2-40B4-BE49-F238E27FC236}">
                <a16:creationId xmlns:a16="http://schemas.microsoft.com/office/drawing/2014/main" id="{CF97E0CA-050A-45F5-BEBE-64461FB24E5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1220" y="6261447"/>
            <a:ext cx="955615" cy="536448"/>
          </a:xfrm>
          <a:prstGeom prst="rect">
            <a:avLst/>
          </a:prstGeom>
        </p:spPr>
      </p:pic>
      <p:sp>
        <p:nvSpPr>
          <p:cNvPr id="10" name="Lekerekített téglalap 21">
            <a:extLst>
              <a:ext uri="{FF2B5EF4-FFF2-40B4-BE49-F238E27FC236}">
                <a16:creationId xmlns:a16="http://schemas.microsoft.com/office/drawing/2014/main" id="{A5B0EB0C-6EC5-492E-BC76-E76D77D303D1}"/>
              </a:ext>
            </a:extLst>
          </p:cNvPr>
          <p:cNvSpPr/>
          <p:nvPr/>
        </p:nvSpPr>
        <p:spPr>
          <a:xfrm>
            <a:off x="657604" y="3937134"/>
            <a:ext cx="10959257" cy="1819833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bg1"/>
                </a:solidFill>
              </a:rPr>
              <a:t>Open tasks: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Code development for </a:t>
            </a:r>
            <a:r>
              <a:rPr lang="en-US" sz="2800" dirty="0" err="1">
                <a:solidFill>
                  <a:schemeClr val="bg1"/>
                </a:solidFill>
              </a:rPr>
              <a:t>PixelCalibTrees</a:t>
            </a:r>
            <a:r>
              <a:rPr lang="en-US" sz="2800" dirty="0">
                <a:solidFill>
                  <a:schemeClr val="bg1"/>
                </a:solidFill>
              </a:rPr>
              <a:t> (</a:t>
            </a:r>
            <a:r>
              <a:rPr lang="en-US" sz="2800" dirty="0" err="1">
                <a:solidFill>
                  <a:schemeClr val="bg1"/>
                </a:solidFill>
              </a:rPr>
              <a:t>Kyle+somebody</a:t>
            </a:r>
            <a:r>
              <a:rPr lang="en-US" sz="2800" dirty="0">
                <a:solidFill>
                  <a:schemeClr val="bg1"/>
                </a:solidFill>
              </a:rPr>
              <a:t>?)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Pixel simulation contact (???)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Reweighting code for Run3 and Phase-2 (???)</a:t>
            </a:r>
          </a:p>
        </p:txBody>
      </p:sp>
    </p:spTree>
    <p:extLst>
      <p:ext uri="{BB962C8B-B14F-4D97-AF65-F5344CB8AC3E}">
        <p14:creationId xmlns:p14="http://schemas.microsoft.com/office/powerpoint/2010/main" val="982323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>
          <a:xfrm>
            <a:off x="0" y="6483572"/>
            <a:ext cx="12192000" cy="157474"/>
          </a:xfrm>
        </p:spPr>
        <p:txBody>
          <a:bodyPr/>
          <a:lstStyle/>
          <a:p>
            <a:pPr algn="ctr"/>
            <a:r>
              <a:rPr lang="hu-HU"/>
              <a:t>2020-04-08</a:t>
            </a:r>
            <a:endParaRPr lang="en-US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>
          <a:xfrm>
            <a:off x="8763927" y="5569282"/>
            <a:ext cx="2926080" cy="1397039"/>
          </a:xfrm>
        </p:spPr>
        <p:txBody>
          <a:bodyPr/>
          <a:lstStyle/>
          <a:p>
            <a:fld id="{D57F1E4F-1CFF-5643-939E-02111984F565}" type="slidenum">
              <a:rPr lang="en-US" sz="3600" smtClean="0"/>
              <a:t>6</a:t>
            </a:fld>
            <a:endParaRPr lang="en-US" sz="3600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0" y="6641047"/>
            <a:ext cx="12103768" cy="142250"/>
          </a:xfrm>
        </p:spPr>
        <p:txBody>
          <a:bodyPr/>
          <a:lstStyle/>
          <a:p>
            <a:pPr algn="ctr"/>
            <a:r>
              <a:rPr lang="en-US" dirty="0"/>
              <a:t>Tamás Álmos VÁMI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5410" y="6284684"/>
            <a:ext cx="500400" cy="496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57607" y="0"/>
            <a:ext cx="11032400" cy="116765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Agenda for today</a:t>
            </a:r>
            <a:endParaRPr lang="en-US" spc="0" dirty="0"/>
          </a:p>
        </p:txBody>
      </p:sp>
      <p:pic>
        <p:nvPicPr>
          <p:cNvPr id="11" name="Kép 10">
            <a:extLst>
              <a:ext uri="{FF2B5EF4-FFF2-40B4-BE49-F238E27FC236}">
                <a16:creationId xmlns:a16="http://schemas.microsoft.com/office/drawing/2014/main" id="{BD2BEC09-C347-4C37-8A49-9833B1BCCD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1220" y="6261447"/>
            <a:ext cx="955615" cy="53644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8FE2FC6-D9CD-47D0-BBD9-108DEF965255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8606" t="18909" r="4485" b="37940"/>
          <a:stretch/>
        </p:blipFill>
        <p:spPr>
          <a:xfrm>
            <a:off x="657607" y="1488606"/>
            <a:ext cx="10659968" cy="3969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627429"/>
      </p:ext>
    </p:extLst>
  </p:cSld>
  <p:clrMapOvr>
    <a:masterClrMapping/>
  </p:clrMapOvr>
</p:sld>
</file>

<file path=ppt/theme/theme1.xml><?xml version="1.0" encoding="utf-8"?>
<a:theme xmlns:a="http://schemas.openxmlformats.org/drawingml/2006/main" name="Nagyvárosi">
  <a:themeElements>
    <a:clrScheme name="4. egyéni séma">
      <a:dk1>
        <a:srgbClr val="FFFFFF"/>
      </a:dk1>
      <a:lt1>
        <a:srgbClr val="00AEEF"/>
      </a:lt1>
      <a:dk2>
        <a:srgbClr val="303034"/>
      </a:dk2>
      <a:lt2>
        <a:srgbClr val="DFDFE4"/>
      </a:lt2>
      <a:accent1>
        <a:srgbClr val="00AEEF"/>
      </a:accent1>
      <a:accent2>
        <a:srgbClr val="8CC600"/>
      </a:accent2>
      <a:accent3>
        <a:srgbClr val="FFBE00"/>
      </a:accent3>
      <a:accent4>
        <a:srgbClr val="FF0097"/>
      </a:accent4>
      <a:accent5>
        <a:srgbClr val="0071BC"/>
      </a:accent5>
      <a:accent6>
        <a:srgbClr val="FF8600"/>
      </a:accent6>
      <a:hlink>
        <a:srgbClr val="2424F0"/>
      </a:hlink>
      <a:folHlink>
        <a:srgbClr val="808080"/>
      </a:folHlink>
    </a:clrScheme>
    <a:fontScheme name="Nagyvárosi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agyvárosi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9FF7CA0D-8839-4012-B51C-B152F9BD65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Nagyvárosi</Template>
  <TotalTime>3455</TotalTime>
  <Words>397</Words>
  <Application>Microsoft Office PowerPoint</Application>
  <PresentationFormat>Widescreen</PresentationFormat>
  <Paragraphs>59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Nagyvárosi</vt:lpstr>
      <vt:lpstr>Pixel Offline News</vt:lpstr>
      <vt:lpstr>Release schedule</vt:lpstr>
      <vt:lpstr>UL status</vt:lpstr>
      <vt:lpstr>UL performance plots</vt:lpstr>
      <vt:lpstr>EPR 2020 </vt:lpstr>
      <vt:lpstr>Agenda for today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Pixel Offline News</dc:title>
  <dc:creator>EDU_KEEX_4119@diakoffice.onmicrosoft.com</dc:creator>
  <cp:lastModifiedBy>Tamás Vámi</cp:lastModifiedBy>
  <cp:revision>1063</cp:revision>
  <dcterms:created xsi:type="dcterms:W3CDTF">2016-02-24T06:22:16Z</dcterms:created>
  <dcterms:modified xsi:type="dcterms:W3CDTF">2020-04-07T23:11:48Z</dcterms:modified>
</cp:coreProperties>
</file>