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1" r:id="rId1"/>
  </p:sldMasterIdLst>
  <p:notesMasterIdLst>
    <p:notesMasterId r:id="rId23"/>
  </p:notesMasterIdLst>
  <p:sldIdLst>
    <p:sldId id="669" r:id="rId2"/>
    <p:sldId id="615" r:id="rId3"/>
    <p:sldId id="613" r:id="rId4"/>
    <p:sldId id="355" r:id="rId5"/>
    <p:sldId id="356" r:id="rId6"/>
    <p:sldId id="354" r:id="rId7"/>
    <p:sldId id="353" r:id="rId8"/>
    <p:sldId id="352" r:id="rId9"/>
    <p:sldId id="351" r:id="rId10"/>
    <p:sldId id="346" r:id="rId11"/>
    <p:sldId id="350" r:id="rId12"/>
    <p:sldId id="631" r:id="rId13"/>
    <p:sldId id="653" r:id="rId14"/>
    <p:sldId id="670" r:id="rId15"/>
    <p:sldId id="664" r:id="rId16"/>
    <p:sldId id="658" r:id="rId17"/>
    <p:sldId id="628" r:id="rId18"/>
    <p:sldId id="660" r:id="rId19"/>
    <p:sldId id="638" r:id="rId20"/>
    <p:sldId id="639" r:id="rId21"/>
    <p:sldId id="64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ás Vámi" initials="TV" lastIdx="1" clrIdx="0">
    <p:extLst>
      <p:ext uri="{19B8F6BF-5375-455C-9EA6-DF929625EA0E}">
        <p15:presenceInfo xmlns:p15="http://schemas.microsoft.com/office/powerpoint/2012/main" userId="76fdd0be9600ef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3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53C5B-BF6B-4434-B47B-AD6C8956D3D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0DD91-C802-4766-AFB8-614FFE09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0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03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92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7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88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2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43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1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61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19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9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4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6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7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3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0DD91-C802-4766-AFB8-614FFE0914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6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5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1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4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0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0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7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9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7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6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hu-HU"/>
              <a:t>2020-03-06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Tamás Álmos VÁMI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06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jp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0.png"/><Relationship Id="rId5" Type="http://schemas.openxmlformats.org/officeDocument/2006/relationships/image" Target="../media/image2.jpg"/><Relationship Id="rId10" Type="http://schemas.openxmlformats.org/officeDocument/2006/relationships/image" Target="../media/image100.png"/><Relationship Id="rId4" Type="http://schemas.openxmlformats.org/officeDocument/2006/relationships/image" Target="../media/image1.jpg"/><Relationship Id="rId9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4024" y="682678"/>
            <a:ext cx="11524488" cy="3352800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Pixel template reconstruction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67512" y="4035479"/>
            <a:ext cx="10637797" cy="108269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cap="all" dirty="0" err="1">
                <a:solidFill>
                  <a:schemeClr val="bg1"/>
                </a:solidFill>
              </a:rPr>
              <a:t>Maksimovic</a:t>
            </a:r>
            <a:r>
              <a:rPr lang="en-US" baseline="30000" dirty="0">
                <a:solidFill>
                  <a:schemeClr val="bg1"/>
                </a:solidFill>
              </a:rPr>
              <a:t> 1</a:t>
            </a:r>
            <a:r>
              <a:rPr lang="en-US" dirty="0">
                <a:solidFill>
                  <a:schemeClr val="bg1"/>
                </a:solidFill>
              </a:rPr>
              <a:t>, Morris </a:t>
            </a:r>
            <a:r>
              <a:rPr lang="en-US" cap="all" dirty="0">
                <a:solidFill>
                  <a:schemeClr val="bg1"/>
                </a:solidFill>
              </a:rPr>
              <a:t>Swartz</a:t>
            </a:r>
            <a:r>
              <a:rPr lang="en-US" cap="all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hu-HU" u="sng" dirty="0">
                <a:solidFill>
                  <a:schemeClr val="bg1"/>
                </a:solidFill>
              </a:rPr>
              <a:t>Tam</a:t>
            </a:r>
            <a:r>
              <a:rPr lang="en-US" u="sng" dirty="0">
                <a:solidFill>
                  <a:schemeClr val="bg1"/>
                </a:solidFill>
              </a:rPr>
              <a:t>a</a:t>
            </a:r>
            <a:r>
              <a:rPr lang="hu-HU" u="sng" dirty="0">
                <a:solidFill>
                  <a:schemeClr val="bg1"/>
                </a:solidFill>
              </a:rPr>
              <a:t>s </a:t>
            </a:r>
            <a:r>
              <a:rPr lang="en-US" u="sng" dirty="0">
                <a:solidFill>
                  <a:schemeClr val="bg1"/>
                </a:solidFill>
              </a:rPr>
              <a:t>Almos </a:t>
            </a:r>
            <a:r>
              <a:rPr lang="hu-HU" u="sng" dirty="0">
                <a:solidFill>
                  <a:schemeClr val="bg1"/>
                </a:solidFill>
              </a:rPr>
              <a:t>V</a:t>
            </a:r>
            <a:r>
              <a:rPr lang="en-US" u="sng" dirty="0">
                <a:solidFill>
                  <a:schemeClr val="bg1"/>
                </a:solidFill>
              </a:rPr>
              <a:t>A</a:t>
            </a:r>
            <a:r>
              <a:rPr lang="hu-HU" u="sng" dirty="0">
                <a:solidFill>
                  <a:schemeClr val="bg1"/>
                </a:solidFill>
              </a:rPr>
              <a:t>MI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662747" y="5274630"/>
            <a:ext cx="9228201" cy="997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hu-HU" sz="2400" baseline="300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Johns Hopkins University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9812" y="6272615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kerekített téglalap 6"/>
          <p:cNvSpPr/>
          <p:nvPr/>
        </p:nvSpPr>
        <p:spPr>
          <a:xfrm>
            <a:off x="7512909" y="6272614"/>
            <a:ext cx="3673342" cy="496826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HSCP meeting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pic>
        <p:nvPicPr>
          <p:cNvPr id="9" name="Kép 5">
            <a:extLst>
              <a:ext uri="{FF2B5EF4-FFF2-40B4-BE49-F238E27FC236}">
                <a16:creationId xmlns:a16="http://schemas.microsoft.com/office/drawing/2014/main" id="{618B2390-2996-4066-B8F6-7F75589BF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513" y="5118169"/>
            <a:ext cx="1284926" cy="72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0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7" y="0"/>
            <a:ext cx="11032400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Combining probabilities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16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kerekített téglalap 14">
            <a:extLst>
              <a:ext uri="{FF2B5EF4-FFF2-40B4-BE49-F238E27FC236}">
                <a16:creationId xmlns:a16="http://schemas.microsoft.com/office/drawing/2014/main" id="{AE7AA476-4837-454F-A476-79D62DE75364}"/>
              </a:ext>
            </a:extLst>
          </p:cNvPr>
          <p:cNvSpPr/>
          <p:nvPr/>
        </p:nvSpPr>
        <p:spPr>
          <a:xfrm>
            <a:off x="501993" y="1099283"/>
            <a:ext cx="11475358" cy="91863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 err="1">
                <a:solidFill>
                  <a:schemeClr val="bg1"/>
                </a:solidFill>
              </a:rPr>
              <a:t>probQ</a:t>
            </a:r>
            <a:r>
              <a:rPr lang="hu-HU" sz="2400" dirty="0">
                <a:solidFill>
                  <a:schemeClr val="bg1"/>
                </a:solidFill>
              </a:rPr>
              <a:t>-s</a:t>
            </a:r>
            <a:r>
              <a:rPr lang="en-US" sz="2400" dirty="0">
                <a:solidFill>
                  <a:schemeClr val="bg1"/>
                </a:solidFill>
              </a:rPr>
              <a:t> in the track are independent of each other and instead of multiplying them together we use a special combination technique introduced in a private note by Morris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Lekerekített téglalap 14">
                <a:extLst>
                  <a:ext uri="{FF2B5EF4-FFF2-40B4-BE49-F238E27FC236}">
                    <a16:creationId xmlns:a16="http://schemas.microsoft.com/office/drawing/2014/main" id="{5B460864-F8A1-4240-913A-1851171264AC}"/>
                  </a:ext>
                </a:extLst>
              </p:cNvPr>
              <p:cNvSpPr/>
              <p:nvPr/>
            </p:nvSpPr>
            <p:spPr>
              <a:xfrm>
                <a:off x="501993" y="2264920"/>
                <a:ext cx="3704247" cy="976284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hu-HU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hu-H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hu-HU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hu-H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hu-HU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hu-HU" sz="24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4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hu-HU" sz="24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hu-HU" sz="2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hu-HU" sz="2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hu-HU" sz="24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hu-HU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Lekerekített téglalap 14">
                <a:extLst>
                  <a:ext uri="{FF2B5EF4-FFF2-40B4-BE49-F238E27FC236}">
                    <a16:creationId xmlns:a16="http://schemas.microsoft.com/office/drawing/2014/main" id="{5B460864-F8A1-4240-913A-185117126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93" y="2264920"/>
                <a:ext cx="3704247" cy="97628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DD1BE9-FFDE-4452-97FF-737A1C31EF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993" t="26783" r="25906"/>
          <a:stretch/>
        </p:blipFill>
        <p:spPr>
          <a:xfrm>
            <a:off x="6682898" y="2147244"/>
            <a:ext cx="5420870" cy="3758256"/>
          </a:xfrm>
          <a:prstGeom prst="rect">
            <a:avLst/>
          </a:prstGeom>
        </p:spPr>
      </p:pic>
      <p:sp>
        <p:nvSpPr>
          <p:cNvPr id="16" name="Lekerekített téglalap 14">
            <a:extLst>
              <a:ext uri="{FF2B5EF4-FFF2-40B4-BE49-F238E27FC236}">
                <a16:creationId xmlns:a16="http://schemas.microsoft.com/office/drawing/2014/main" id="{043EE327-7F6B-4A70-9025-339E5518CF6C}"/>
              </a:ext>
            </a:extLst>
          </p:cNvPr>
          <p:cNvSpPr/>
          <p:nvPr/>
        </p:nvSpPr>
        <p:spPr>
          <a:xfrm>
            <a:off x="8588666" y="2746965"/>
            <a:ext cx="3276601" cy="74046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bg1"/>
                </a:solidFill>
              </a:rPr>
              <a:t>Plot from the note, using random numbers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Lekerekített téglalap 14">
            <a:extLst>
              <a:ext uri="{FF2B5EF4-FFF2-40B4-BE49-F238E27FC236}">
                <a16:creationId xmlns:a16="http://schemas.microsoft.com/office/drawing/2014/main" id="{60980B56-CC58-40CA-B6EE-03A965EEB239}"/>
              </a:ext>
            </a:extLst>
          </p:cNvPr>
          <p:cNvSpPr/>
          <p:nvPr/>
        </p:nvSpPr>
        <p:spPr>
          <a:xfrm>
            <a:off x="501993" y="3426298"/>
            <a:ext cx="6508407" cy="91863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With this we have a variable for the clusters on track, whose distribution is flat for SM particles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Lekerekített téglalap 14">
            <a:extLst>
              <a:ext uri="{FF2B5EF4-FFF2-40B4-BE49-F238E27FC236}">
                <a16:creationId xmlns:a16="http://schemas.microsoft.com/office/drawing/2014/main" id="{868B5C95-BDBF-4801-BC60-CDA0A8367F64}"/>
              </a:ext>
            </a:extLst>
          </p:cNvPr>
          <p:cNvSpPr/>
          <p:nvPr/>
        </p:nvSpPr>
        <p:spPr>
          <a:xfrm>
            <a:off x="501993" y="4530024"/>
            <a:ext cx="6508407" cy="163455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>
                <a:solidFill>
                  <a:schemeClr val="bg1"/>
                </a:solidFill>
              </a:rPr>
              <a:t>Important</a:t>
            </a:r>
            <a:r>
              <a:rPr lang="en-US" sz="2400" dirty="0">
                <a:solidFill>
                  <a:schemeClr val="bg1"/>
                </a:solidFill>
              </a:rPr>
              <a:t>: This is flat independently of the choice of n. n=4 is the situation with 4 pixel layers, but can be done with less too. Including the strips increases this number and this works like that too.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4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1993" y="0"/>
            <a:ext cx="11475358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Proof of concept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17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B4B0C2-1CF3-40BA-B659-80A800ED7B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3096" y="1204912"/>
            <a:ext cx="7162104" cy="4853403"/>
          </a:xfrm>
          <a:prstGeom prst="rect">
            <a:avLst/>
          </a:prstGeom>
        </p:spPr>
      </p:pic>
      <p:sp>
        <p:nvSpPr>
          <p:cNvPr id="18" name="Lekerekített téglalap 14">
            <a:extLst>
              <a:ext uri="{FF2B5EF4-FFF2-40B4-BE49-F238E27FC236}">
                <a16:creationId xmlns:a16="http://schemas.microsoft.com/office/drawing/2014/main" id="{F0B96650-D863-422B-A3BC-C1825B5B96ED}"/>
              </a:ext>
            </a:extLst>
          </p:cNvPr>
          <p:cNvSpPr/>
          <p:nvPr/>
        </p:nvSpPr>
        <p:spPr>
          <a:xfrm>
            <a:off x="7068701" y="1204912"/>
            <a:ext cx="4487956" cy="155995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The on-track charge probabilities combined with the method described above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Lekerekített téglalap 14">
            <a:extLst>
              <a:ext uri="{FF2B5EF4-FFF2-40B4-BE49-F238E27FC236}">
                <a16:creationId xmlns:a16="http://schemas.microsoft.com/office/drawing/2014/main" id="{56E6D9C1-D966-447A-A6FB-2FD49208D156}"/>
              </a:ext>
            </a:extLst>
          </p:cNvPr>
          <p:cNvSpPr/>
          <p:nvPr/>
        </p:nvSpPr>
        <p:spPr>
          <a:xfrm>
            <a:off x="7068701" y="2913254"/>
            <a:ext cx="4487956" cy="139703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The black curve shows SM events, while the red is for the events containing R-hadrons.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Lekerekített téglalap 14">
            <a:extLst>
              <a:ext uri="{FF2B5EF4-FFF2-40B4-BE49-F238E27FC236}">
                <a16:creationId xmlns:a16="http://schemas.microsoft.com/office/drawing/2014/main" id="{656621FC-16EA-4CCF-A321-B065918A543D}"/>
              </a:ext>
            </a:extLst>
          </p:cNvPr>
          <p:cNvSpPr/>
          <p:nvPr/>
        </p:nvSpPr>
        <p:spPr>
          <a:xfrm>
            <a:off x="7068701" y="4552787"/>
            <a:ext cx="4487956" cy="155118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This variable is proven to be a very powerful discriminator between signal and background.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7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1993" y="0"/>
            <a:ext cx="11475358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 err="1"/>
              <a:t>SingleMuon</a:t>
            </a:r>
            <a:r>
              <a:rPr lang="en-US" spc="0" dirty="0"/>
              <a:t> ALCARECO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19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sp>
        <p:nvSpPr>
          <p:cNvPr id="20" name="Lekerekített téglalap 14">
            <a:extLst>
              <a:ext uri="{FF2B5EF4-FFF2-40B4-BE49-F238E27FC236}">
                <a16:creationId xmlns:a16="http://schemas.microsoft.com/office/drawing/2014/main" id="{87653F0B-F741-4766-8BC1-1ECE97898856}"/>
              </a:ext>
            </a:extLst>
          </p:cNvPr>
          <p:cNvSpPr/>
          <p:nvPr/>
        </p:nvSpPr>
        <p:spPr>
          <a:xfrm>
            <a:off x="501992" y="1112739"/>
            <a:ext cx="11188015" cy="836203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The info is stored in the </a:t>
            </a:r>
            <a:r>
              <a:rPr lang="en-US" sz="2800" dirty="0" err="1">
                <a:solidFill>
                  <a:schemeClr val="bg1"/>
                </a:solidFill>
              </a:rPr>
              <a:t>RecHit</a:t>
            </a:r>
            <a:r>
              <a:rPr lang="en-US" sz="2800" dirty="0">
                <a:solidFill>
                  <a:schemeClr val="bg1"/>
                </a:solidFill>
              </a:rPr>
              <a:t>, so one needs to refit the tracks but to do that we need the </a:t>
            </a:r>
            <a:r>
              <a:rPr lang="en-US" sz="2800" dirty="0" err="1">
                <a:solidFill>
                  <a:schemeClr val="bg1"/>
                </a:solidFill>
              </a:rPr>
              <a:t>recoTrackExtra</a:t>
            </a:r>
            <a:r>
              <a:rPr lang="en-US" sz="2800" dirty="0">
                <a:solidFill>
                  <a:schemeClr val="bg1"/>
                </a:solidFill>
              </a:rPr>
              <a:t> information, which is not stored in AOD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Lekerekített téglalap 14">
            <a:extLst>
              <a:ext uri="{FF2B5EF4-FFF2-40B4-BE49-F238E27FC236}">
                <a16:creationId xmlns:a16="http://schemas.microsoft.com/office/drawing/2014/main" id="{589136C0-464F-4A3D-8B7B-B1671A69E960}"/>
              </a:ext>
            </a:extLst>
          </p:cNvPr>
          <p:cNvSpPr/>
          <p:nvPr/>
        </p:nvSpPr>
        <p:spPr>
          <a:xfrm>
            <a:off x="457877" y="2134660"/>
            <a:ext cx="3066720" cy="2420715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I develop a RECO like format myself, containing information about the tracker only.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4490BA-6F99-42D7-A07E-C3EFB9D9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981" y="2151755"/>
            <a:ext cx="7882581" cy="4077197"/>
          </a:xfrm>
          <a:prstGeom prst="rect">
            <a:avLst/>
          </a:prstGeom>
        </p:spPr>
      </p:pic>
      <p:sp>
        <p:nvSpPr>
          <p:cNvPr id="16" name="Lekerekített téglalap 14">
            <a:extLst>
              <a:ext uri="{FF2B5EF4-FFF2-40B4-BE49-F238E27FC236}">
                <a16:creationId xmlns:a16="http://schemas.microsoft.com/office/drawing/2014/main" id="{B16B5466-A5CE-4155-8F71-6B5BB9C5E470}"/>
              </a:ext>
            </a:extLst>
          </p:cNvPr>
          <p:cNvSpPr/>
          <p:nvPr/>
        </p:nvSpPr>
        <p:spPr>
          <a:xfrm>
            <a:off x="457877" y="4754263"/>
            <a:ext cx="3066720" cy="1018769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Central production is almost finished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1993" y="0"/>
            <a:ext cx="11475358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Charge trend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20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D2CB5-B8F5-438F-B8DE-35B765652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710" y="74703"/>
            <a:ext cx="5704051" cy="63332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Lekerekített téglalap 14">
                <a:extLst>
                  <a:ext uri="{FF2B5EF4-FFF2-40B4-BE49-F238E27FC236}">
                    <a16:creationId xmlns:a16="http://schemas.microsoft.com/office/drawing/2014/main" id="{DA1B93B0-3DA1-4511-8CAE-0BF1A87E0F57}"/>
                  </a:ext>
                </a:extLst>
              </p:cNvPr>
              <p:cNvSpPr/>
              <p:nvPr/>
            </p:nvSpPr>
            <p:spPr>
              <a:xfrm>
                <a:off x="531164" y="2904836"/>
                <a:ext cx="5431483" cy="149479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One could take the corrections from the Template DB Object:</a:t>
                </a:r>
              </a:p>
              <a:p>
                <a:endParaRPr lang="en-US" sz="11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Charge </a:t>
                </a:r>
                <a:r>
                  <a:rPr lang="hu-HU" sz="20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hu-H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measured</m:t>
                        </m:r>
                        <m:r>
                          <a:rPr lang="hu-H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charge</m:t>
                        </m:r>
                        <m:r>
                          <a:rPr lang="hu-H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hu-H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charge</m:t>
                        </m:r>
                        <m:r>
                          <a:rPr lang="hu-H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scale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hu-H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correction</m:t>
                        </m:r>
                        <m:r>
                          <a:rPr lang="hu-H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factor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Lekerekített téglalap 14">
                <a:extLst>
                  <a:ext uri="{FF2B5EF4-FFF2-40B4-BE49-F238E27FC236}">
                    <a16:creationId xmlns:a16="http://schemas.microsoft.com/office/drawing/2014/main" id="{DA1B93B0-3DA1-4511-8CAE-0BF1A87E0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64" y="2904836"/>
                <a:ext cx="5431483" cy="1494790"/>
              </a:xfrm>
              <a:prstGeom prst="roundRect">
                <a:avLst/>
              </a:prstGeom>
              <a:blipFill>
                <a:blip r:embed="rId6"/>
                <a:stretch>
                  <a:fillRect l="-224" t="-1215" b="-8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kerekített téglalap 14">
            <a:extLst>
              <a:ext uri="{FF2B5EF4-FFF2-40B4-BE49-F238E27FC236}">
                <a16:creationId xmlns:a16="http://schemas.microsoft.com/office/drawing/2014/main" id="{F8BC8C1E-DD35-4A53-AF34-D796D74617C0}"/>
              </a:ext>
            </a:extLst>
          </p:cNvPr>
          <p:cNvSpPr/>
          <p:nvPr/>
        </p:nvSpPr>
        <p:spPr>
          <a:xfrm>
            <a:off x="501993" y="4598514"/>
            <a:ext cx="5460654" cy="10625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See my presentation last week to show the initial tests</a:t>
            </a:r>
          </a:p>
        </p:txBody>
      </p:sp>
      <p:sp>
        <p:nvSpPr>
          <p:cNvPr id="17" name="Lekerekített téglalap 14">
            <a:extLst>
              <a:ext uri="{FF2B5EF4-FFF2-40B4-BE49-F238E27FC236}">
                <a16:creationId xmlns:a16="http://schemas.microsoft.com/office/drawing/2014/main" id="{05EFD216-7691-4C18-A3A5-4CCE5B62B43A}"/>
              </a:ext>
            </a:extLst>
          </p:cNvPr>
          <p:cNvSpPr/>
          <p:nvPr/>
        </p:nvSpPr>
        <p:spPr>
          <a:xfrm>
            <a:off x="531164" y="1299507"/>
            <a:ext cx="5431484" cy="85093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Charge for </a:t>
            </a:r>
            <a:r>
              <a:rPr lang="en-US" sz="2400" dirty="0" err="1">
                <a:solidFill>
                  <a:schemeClr val="bg1"/>
                </a:solidFill>
              </a:rPr>
              <a:t>dEdx</a:t>
            </a:r>
            <a:r>
              <a:rPr lang="en-US" sz="2400" dirty="0">
                <a:solidFill>
                  <a:schemeClr val="bg1"/>
                </a:solidFill>
              </a:rPr>
              <a:t> studies </a:t>
            </a:r>
            <a:r>
              <a:rPr lang="hu-HU" sz="2400" dirty="0">
                <a:solidFill>
                  <a:schemeClr val="bg1"/>
                </a:solidFill>
              </a:rPr>
              <a:t>has </a:t>
            </a:r>
            <a:r>
              <a:rPr lang="en-US" sz="2400" dirty="0">
                <a:solidFill>
                  <a:schemeClr val="bg1"/>
                </a:solidFill>
              </a:rPr>
              <a:t>to be constant </a:t>
            </a:r>
            <a:r>
              <a:rPr lang="hu-HU" sz="2400" dirty="0">
                <a:solidFill>
                  <a:schemeClr val="bg1"/>
                </a:solidFill>
              </a:rPr>
              <a:t>over</a:t>
            </a:r>
            <a:r>
              <a:rPr lang="en-US" sz="2400" dirty="0">
                <a:solidFill>
                  <a:schemeClr val="bg1"/>
                </a:solidFill>
              </a:rPr>
              <a:t> the years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2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616B40C2-A74D-45BC-82DB-389FDB007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24" y="1580447"/>
            <a:ext cx="11524488" cy="3352800"/>
          </a:xfrm>
        </p:spPr>
        <p:txBody>
          <a:bodyPr/>
          <a:lstStyle/>
          <a:p>
            <a:r>
              <a:rPr lang="en-US" sz="28700" b="1" dirty="0">
                <a:solidFill>
                  <a:schemeClr val="bg1"/>
                </a:solidFill>
              </a:rPr>
              <a:t>Backup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3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1993" y="0"/>
            <a:ext cx="11475358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Charge sharing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fld id="{D57F1E4F-1CFF-5643-939E-02111984F565}" type="slidenum">
              <a:rPr lang="en-US" sz="3600" smtClean="0"/>
              <a:t>15</a:t>
            </a:fld>
            <a:endParaRPr lang="en-US" sz="36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817CC2-499A-4691-A923-FD961F020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835" y="925409"/>
            <a:ext cx="8554198" cy="5298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377ED-82F4-4673-AA0A-9730B55DE7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2" t="37358" r="94344" b="13250"/>
          <a:stretch/>
        </p:blipFill>
        <p:spPr>
          <a:xfrm>
            <a:off x="1536635" y="2107196"/>
            <a:ext cx="500400" cy="149629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E8F932-CBB2-449D-9A27-B79A03658FA8}"/>
              </a:ext>
            </a:extLst>
          </p:cNvPr>
          <p:cNvCxnSpPr/>
          <p:nvPr/>
        </p:nvCxnSpPr>
        <p:spPr>
          <a:xfrm flipH="1">
            <a:off x="9626138" y="1167652"/>
            <a:ext cx="482138" cy="6278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kerekített téglalap 14">
            <a:extLst>
              <a:ext uri="{FF2B5EF4-FFF2-40B4-BE49-F238E27FC236}">
                <a16:creationId xmlns:a16="http://schemas.microsoft.com/office/drawing/2014/main" id="{9B883CC3-FFB5-4A22-A3B8-A7FC12D5AE4F}"/>
              </a:ext>
            </a:extLst>
          </p:cNvPr>
          <p:cNvSpPr/>
          <p:nvPr/>
        </p:nvSpPr>
        <p:spPr>
          <a:xfrm>
            <a:off x="8879606" y="488813"/>
            <a:ext cx="2457339" cy="67430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Read-Out Chip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5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1993" y="0"/>
            <a:ext cx="11475358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 err="1"/>
              <a:t>PixelAV</a:t>
            </a:r>
            <a:endParaRPr lang="en-US" spc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fld id="{D57F1E4F-1CFF-5643-939E-02111984F565}" type="slidenum">
              <a:rPr lang="en-US" sz="3600" smtClean="0"/>
              <a:t>16</a:t>
            </a:fld>
            <a:endParaRPr lang="en-US" sz="36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FD0393-4E50-4A3F-8CC1-C7365AF97C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3" t="7193" r="13720"/>
          <a:stretch/>
        </p:blipFill>
        <p:spPr>
          <a:xfrm>
            <a:off x="3005479" y="216953"/>
            <a:ext cx="8684528" cy="62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3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1993" y="0"/>
            <a:ext cx="11475358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Vavilov function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fld id="{D57F1E4F-1CFF-5643-939E-02111984F565}" type="slidenum">
              <a:rPr lang="en-US" sz="3600" smtClean="0"/>
              <a:t>17</a:t>
            </a:fld>
            <a:endParaRPr lang="en-US" sz="36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812C1-4217-4DE1-B130-91970B92C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027" y="1238425"/>
            <a:ext cx="9131758" cy="456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1993" y="0"/>
            <a:ext cx="11475358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Why does the charge decrease?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fld id="{D57F1E4F-1CFF-5643-939E-02111984F565}" type="slidenum">
              <a:rPr lang="en-US" sz="3600" smtClean="0"/>
              <a:t>18</a:t>
            </a:fld>
            <a:endParaRPr lang="en-US" sz="36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812C1-4217-4DE1-B130-91970B92C2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46545" y="872532"/>
            <a:ext cx="5614235" cy="5388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A68C2-701B-4B73-85C2-AC1D457AA36B}"/>
              </a:ext>
            </a:extLst>
          </p:cNvPr>
          <p:cNvSpPr txBox="1"/>
          <p:nvPr/>
        </p:nvSpPr>
        <p:spPr>
          <a:xfrm>
            <a:off x="543876" y="1389777"/>
            <a:ext cx="45860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non irradiated, fully depleted detector, the pixel charge profile [</a:t>
            </a:r>
            <a:r>
              <a:rPr lang="en-US" sz="22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normalised</a:t>
            </a:r>
            <a:r>
              <a:rPr lang="en-US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average pixel charge as a function of the production depth] is expected to be flat as detector is fully efficient and all charge is collected,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for irradiated detector the losses are expected due to the trapping of carriers. The losses are larger for the charges released further from the readout plane</a:t>
            </a:r>
            <a:endParaRPr lang="hu-HU" sz="2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30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1993" y="0"/>
            <a:ext cx="11475358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Combining probabilities (1)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fld id="{D57F1E4F-1CFF-5643-939E-02111984F565}" type="slidenum">
              <a:rPr lang="en-US" sz="3600" smtClean="0"/>
              <a:t>19</a:t>
            </a:fld>
            <a:endParaRPr lang="en-US" sz="36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sp>
        <p:nvSpPr>
          <p:cNvPr id="18" name="Lekerekített téglalap 14">
            <a:extLst>
              <a:ext uri="{FF2B5EF4-FFF2-40B4-BE49-F238E27FC236}">
                <a16:creationId xmlns:a16="http://schemas.microsoft.com/office/drawing/2014/main" id="{F0B96650-D863-422B-A3BC-C1825B5B96ED}"/>
              </a:ext>
            </a:extLst>
          </p:cNvPr>
          <p:cNvSpPr/>
          <p:nvPr/>
        </p:nvSpPr>
        <p:spPr>
          <a:xfrm>
            <a:off x="457877" y="1071368"/>
            <a:ext cx="11188013" cy="116765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Let x and y to be two independent random variables, which are distributed according to the differential probability distributions f (x) and g(y), respectively. Let x</a:t>
            </a:r>
            <a:r>
              <a:rPr lang="en-US" sz="2400" baseline="-25000" dirty="0">
                <a:solidFill>
                  <a:schemeClr val="bg1"/>
                </a:solidFill>
              </a:rPr>
              <a:t>0</a:t>
            </a:r>
            <a:r>
              <a:rPr lang="en-US" sz="2400" dirty="0">
                <a:solidFill>
                  <a:schemeClr val="bg1"/>
                </a:solidFill>
              </a:rPr>
              <a:t> and y</a:t>
            </a:r>
            <a:r>
              <a:rPr lang="en-US" sz="2400" baseline="-25000" dirty="0">
                <a:solidFill>
                  <a:schemeClr val="bg1"/>
                </a:solidFill>
              </a:rPr>
              <a:t>0</a:t>
            </a:r>
            <a:r>
              <a:rPr lang="en-US" sz="2400" dirty="0">
                <a:solidFill>
                  <a:schemeClr val="bg1"/>
                </a:solidFill>
              </a:rPr>
              <a:t> be the outcome of a single observation.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Lekerekített téglalap 14">
            <a:extLst>
              <a:ext uri="{FF2B5EF4-FFF2-40B4-BE49-F238E27FC236}">
                <a16:creationId xmlns:a16="http://schemas.microsoft.com/office/drawing/2014/main" id="{DB3376FB-609A-4738-85D5-3F955C91986A}"/>
              </a:ext>
            </a:extLst>
          </p:cNvPr>
          <p:cNvSpPr/>
          <p:nvPr/>
        </p:nvSpPr>
        <p:spPr>
          <a:xfrm>
            <a:off x="457877" y="2460740"/>
            <a:ext cx="6907199" cy="393156"/>
          </a:xfrm>
          <a:prstGeom prst="roundRect">
            <a:avLst>
              <a:gd name="adj" fmla="val 891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The simplest definition of the joint probability :</a:t>
            </a:r>
            <a:endParaRPr lang="hu-HU" sz="2400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9EFF56-E0FA-4B28-80F5-4B6B33A146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44" b="78439"/>
          <a:stretch/>
        </p:blipFill>
        <p:spPr>
          <a:xfrm>
            <a:off x="457877" y="2918973"/>
            <a:ext cx="6038565" cy="729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8981D5-ADAF-41CF-B152-EFCBEE24D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458" r="3080"/>
          <a:stretch/>
        </p:blipFill>
        <p:spPr>
          <a:xfrm>
            <a:off x="1537453" y="5030805"/>
            <a:ext cx="6514276" cy="1047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7031B5-87D2-43E9-B35E-1D7AAD9C1D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723"/>
          <a:stretch/>
        </p:blipFill>
        <p:spPr>
          <a:xfrm>
            <a:off x="7677183" y="2436518"/>
            <a:ext cx="2254967" cy="2411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1381AD-EACB-4B8C-B192-907AA1C432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77" r="35066"/>
          <a:stretch/>
        </p:blipFill>
        <p:spPr>
          <a:xfrm>
            <a:off x="9600037" y="4046032"/>
            <a:ext cx="2426553" cy="2411991"/>
          </a:xfrm>
          <a:prstGeom prst="rect">
            <a:avLst/>
          </a:prstGeom>
        </p:spPr>
      </p:pic>
      <p:sp>
        <p:nvSpPr>
          <p:cNvPr id="16" name="Lekerekített téglalap 14">
            <a:extLst>
              <a:ext uri="{FF2B5EF4-FFF2-40B4-BE49-F238E27FC236}">
                <a16:creationId xmlns:a16="http://schemas.microsoft.com/office/drawing/2014/main" id="{52A7A5EE-DA66-4A0C-AC53-A25189E3F706}"/>
              </a:ext>
            </a:extLst>
          </p:cNvPr>
          <p:cNvSpPr/>
          <p:nvPr/>
        </p:nvSpPr>
        <p:spPr>
          <a:xfrm>
            <a:off x="457877" y="3768187"/>
            <a:ext cx="6907199" cy="1130398"/>
          </a:xfrm>
          <a:prstGeom prst="roundRect">
            <a:avLst>
              <a:gd name="adj" fmla="val 891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An alternate definition is to define a contour in x-y space of all points (x</a:t>
            </a:r>
            <a:r>
              <a:rPr lang="hu-HU" sz="2400" dirty="0">
                <a:solidFill>
                  <a:schemeClr val="bg1"/>
                </a:solidFill>
              </a:rPr>
              <a:t>’</a:t>
            </a:r>
            <a:r>
              <a:rPr lang="en-US" sz="2400" dirty="0">
                <a:solidFill>
                  <a:schemeClr val="bg1"/>
                </a:solidFill>
              </a:rPr>
              <a:t> , y</a:t>
            </a:r>
            <a:r>
              <a:rPr lang="hu-HU" sz="2400" dirty="0">
                <a:solidFill>
                  <a:schemeClr val="bg1"/>
                </a:solidFill>
              </a:rPr>
              <a:t> ’</a:t>
            </a:r>
            <a:r>
              <a:rPr lang="en-US" sz="2400" dirty="0">
                <a:solidFill>
                  <a:schemeClr val="bg1"/>
                </a:solidFill>
              </a:rPr>
              <a:t>) that have a constant joint probability:</a:t>
            </a:r>
            <a:endParaRPr lang="hu-HU" sz="2400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2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28">
            <a:extLst>
              <a:ext uri="{FF2B5EF4-FFF2-40B4-BE49-F238E27FC236}">
                <a16:creationId xmlns:a16="http://schemas.microsoft.com/office/drawing/2014/main" id="{C92A0FF7-21CB-4942-B1A2-B4A253F0BC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1" b="1834"/>
          <a:stretch/>
        </p:blipFill>
        <p:spPr>
          <a:xfrm>
            <a:off x="159418" y="216954"/>
            <a:ext cx="10058400" cy="624106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7" y="0"/>
            <a:ext cx="11032400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spc="0" dirty="0"/>
              <a:t>CMS Pixel Detector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7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sp>
        <p:nvSpPr>
          <p:cNvPr id="11" name="Lekerekített téglalap 15">
            <a:extLst>
              <a:ext uri="{FF2B5EF4-FFF2-40B4-BE49-F238E27FC236}">
                <a16:creationId xmlns:a16="http://schemas.microsoft.com/office/drawing/2014/main" id="{258919E5-1976-47AF-9C84-4C41B3FA180B}"/>
              </a:ext>
            </a:extLst>
          </p:cNvPr>
          <p:cNvSpPr/>
          <p:nvPr/>
        </p:nvSpPr>
        <p:spPr>
          <a:xfrm>
            <a:off x="173151" y="4538981"/>
            <a:ext cx="3254924" cy="114242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124 </a:t>
            </a:r>
            <a:r>
              <a:rPr lang="hu-HU" sz="2800" dirty="0">
                <a:solidFill>
                  <a:schemeClr val="bg1"/>
                </a:solidFill>
              </a:rPr>
              <a:t>milli</a:t>
            </a:r>
            <a:r>
              <a:rPr lang="en-US" sz="2800" dirty="0">
                <a:solidFill>
                  <a:schemeClr val="bg1"/>
                </a:solidFill>
              </a:rPr>
              <a:t>on pixels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Lekerekített téglalap 26">
            <a:extLst>
              <a:ext uri="{FF2B5EF4-FFF2-40B4-BE49-F238E27FC236}">
                <a16:creationId xmlns:a16="http://schemas.microsoft.com/office/drawing/2014/main" id="{D2965D5E-B1EE-4B56-8374-5785136E82BE}"/>
              </a:ext>
            </a:extLst>
          </p:cNvPr>
          <p:cNvSpPr/>
          <p:nvPr/>
        </p:nvSpPr>
        <p:spPr>
          <a:xfrm>
            <a:off x="76582" y="3066210"/>
            <a:ext cx="2210712" cy="114242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4 cylindrical layers</a:t>
            </a:r>
          </a:p>
        </p:txBody>
      </p:sp>
      <p:sp>
        <p:nvSpPr>
          <p:cNvPr id="14" name="Lekerekített téglalap 27">
            <a:extLst>
              <a:ext uri="{FF2B5EF4-FFF2-40B4-BE49-F238E27FC236}">
                <a16:creationId xmlns:a16="http://schemas.microsoft.com/office/drawing/2014/main" id="{2110FCD7-3045-44F0-823E-E67E9F9AEAE7}"/>
              </a:ext>
            </a:extLst>
          </p:cNvPr>
          <p:cNvSpPr/>
          <p:nvPr/>
        </p:nvSpPr>
        <p:spPr>
          <a:xfrm>
            <a:off x="7528374" y="2035572"/>
            <a:ext cx="2254918" cy="114242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3-3 disks</a:t>
            </a:r>
          </a:p>
        </p:txBody>
      </p:sp>
      <p:cxnSp>
        <p:nvCxnSpPr>
          <p:cNvPr id="16" name="Egyenes összekötő nyíllal 13">
            <a:extLst>
              <a:ext uri="{FF2B5EF4-FFF2-40B4-BE49-F238E27FC236}">
                <a16:creationId xmlns:a16="http://schemas.microsoft.com/office/drawing/2014/main" id="{7DB2127B-32F6-4A65-A2DD-0B80DCCECB98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3162300" y="762000"/>
            <a:ext cx="4366074" cy="184478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4">
            <a:extLst>
              <a:ext uri="{FF2B5EF4-FFF2-40B4-BE49-F238E27FC236}">
                <a16:creationId xmlns:a16="http://schemas.microsoft.com/office/drawing/2014/main" id="{C8DE4399-E26C-4FB7-BF45-B6A1003EA7C0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3371850" y="990600"/>
            <a:ext cx="4156524" cy="161618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2AD774A6-C6AE-4FCD-9E92-5710D67C679D}"/>
              </a:ext>
            </a:extLst>
          </p:cNvPr>
          <p:cNvCxnSpPr>
            <a:stCxn id="14" idx="1"/>
          </p:cNvCxnSpPr>
          <p:nvPr/>
        </p:nvCxnSpPr>
        <p:spPr>
          <a:xfrm flipH="1">
            <a:off x="6896100" y="2606782"/>
            <a:ext cx="632274" cy="25071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02C8C2CA-048D-41D2-BC9E-EB427227F73D}"/>
              </a:ext>
            </a:extLst>
          </p:cNvPr>
          <p:cNvCxnSpPr>
            <a:stCxn id="14" idx="1"/>
          </p:cNvCxnSpPr>
          <p:nvPr/>
        </p:nvCxnSpPr>
        <p:spPr>
          <a:xfrm flipH="1">
            <a:off x="7372350" y="2606782"/>
            <a:ext cx="156024" cy="72696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24">
            <a:extLst>
              <a:ext uri="{FF2B5EF4-FFF2-40B4-BE49-F238E27FC236}">
                <a16:creationId xmlns:a16="http://schemas.microsoft.com/office/drawing/2014/main" id="{DDBA1041-F7BC-4361-8828-F0B15026072B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3676650" y="1276350"/>
            <a:ext cx="3851724" cy="133043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9">
            <a:extLst>
              <a:ext uri="{FF2B5EF4-FFF2-40B4-BE49-F238E27FC236}">
                <a16:creationId xmlns:a16="http://schemas.microsoft.com/office/drawing/2014/main" id="{1F7B9716-6A07-464C-A6A1-CA2AF193BF86}"/>
              </a:ext>
            </a:extLst>
          </p:cNvPr>
          <p:cNvCxnSpPr>
            <a:stCxn id="14" idx="1"/>
          </p:cNvCxnSpPr>
          <p:nvPr/>
        </p:nvCxnSpPr>
        <p:spPr>
          <a:xfrm flipH="1">
            <a:off x="6362700" y="2606782"/>
            <a:ext cx="1165674" cy="5715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89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1993" y="0"/>
            <a:ext cx="11475358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Combining probabilities (2)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fld id="{D57F1E4F-1CFF-5643-939E-02111984F565}" type="slidenum">
              <a:rPr lang="en-US" sz="3600" smtClean="0"/>
              <a:t>20</a:t>
            </a:fld>
            <a:endParaRPr lang="en-US" sz="36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sp>
        <p:nvSpPr>
          <p:cNvPr id="18" name="Lekerekített téglalap 14">
            <a:extLst>
              <a:ext uri="{FF2B5EF4-FFF2-40B4-BE49-F238E27FC236}">
                <a16:creationId xmlns:a16="http://schemas.microsoft.com/office/drawing/2014/main" id="{F0B96650-D863-422B-A3BC-C1825B5B96ED}"/>
              </a:ext>
            </a:extLst>
          </p:cNvPr>
          <p:cNvSpPr/>
          <p:nvPr/>
        </p:nvSpPr>
        <p:spPr>
          <a:xfrm>
            <a:off x="457877" y="1071368"/>
            <a:ext cx="7717404" cy="52635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Note that the endpoints of the contour are thus defined as: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Lekerekített téglalap 14">
            <a:extLst>
              <a:ext uri="{FF2B5EF4-FFF2-40B4-BE49-F238E27FC236}">
                <a16:creationId xmlns:a16="http://schemas.microsoft.com/office/drawing/2014/main" id="{DB3376FB-609A-4738-85D5-3F955C91986A}"/>
              </a:ext>
            </a:extLst>
          </p:cNvPr>
          <p:cNvSpPr/>
          <p:nvPr/>
        </p:nvSpPr>
        <p:spPr>
          <a:xfrm>
            <a:off x="457877" y="1830978"/>
            <a:ext cx="6907199" cy="754983"/>
          </a:xfrm>
          <a:prstGeom prst="roundRect">
            <a:avLst>
              <a:gd name="adj" fmla="val 891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We therefore define the new probability β which is the integral of the joint distribution function:</a:t>
            </a:r>
            <a:endParaRPr lang="hu-HU" sz="2400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4C4ADC-F686-45B2-B98C-1BA4D226C2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2044"/>
          <a:stretch/>
        </p:blipFill>
        <p:spPr>
          <a:xfrm>
            <a:off x="8318953" y="960843"/>
            <a:ext cx="3514725" cy="7473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D4A798-5CEB-456E-8CBF-7A0C30EF3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215" b="50379"/>
          <a:stretch/>
        </p:blipFill>
        <p:spPr>
          <a:xfrm>
            <a:off x="7365076" y="1819922"/>
            <a:ext cx="3514725" cy="849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5A3B14-C103-4BE7-8110-C3E8984EED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388"/>
          <a:stretch/>
        </p:blipFill>
        <p:spPr>
          <a:xfrm>
            <a:off x="1429790" y="4580177"/>
            <a:ext cx="3514725" cy="64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DC9ED8-E1B3-49B1-83DE-C9259BC08F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8392" b="24040"/>
          <a:stretch/>
        </p:blipFill>
        <p:spPr>
          <a:xfrm>
            <a:off x="7468784" y="2685848"/>
            <a:ext cx="3514725" cy="731275"/>
          </a:xfrm>
          <a:prstGeom prst="rect">
            <a:avLst/>
          </a:prstGeom>
        </p:spPr>
      </p:pic>
      <p:sp>
        <p:nvSpPr>
          <p:cNvPr id="23" name="Lekerekített téglalap 14">
            <a:extLst>
              <a:ext uri="{FF2B5EF4-FFF2-40B4-BE49-F238E27FC236}">
                <a16:creationId xmlns:a16="http://schemas.microsoft.com/office/drawing/2014/main" id="{2915F781-EE50-4D55-B55C-A92E6FDCF2D4}"/>
              </a:ext>
            </a:extLst>
          </p:cNvPr>
          <p:cNvSpPr/>
          <p:nvPr/>
        </p:nvSpPr>
        <p:spPr>
          <a:xfrm>
            <a:off x="457877" y="2711350"/>
            <a:ext cx="6907199" cy="754983"/>
          </a:xfrm>
          <a:prstGeom prst="roundRect">
            <a:avLst>
              <a:gd name="adj" fmla="val 891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The evaluation of the complementary integral is easier:</a:t>
            </a:r>
            <a:endParaRPr lang="hu-HU" sz="2400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sp>
        <p:nvSpPr>
          <p:cNvPr id="25" name="Lekerekített téglalap 14">
            <a:extLst>
              <a:ext uri="{FF2B5EF4-FFF2-40B4-BE49-F238E27FC236}">
                <a16:creationId xmlns:a16="http://schemas.microsoft.com/office/drawing/2014/main" id="{7B90EBB6-1840-4E12-B7D5-40140ADF081E}"/>
              </a:ext>
            </a:extLst>
          </p:cNvPr>
          <p:cNvSpPr/>
          <p:nvPr/>
        </p:nvSpPr>
        <p:spPr>
          <a:xfrm>
            <a:off x="457877" y="3659808"/>
            <a:ext cx="6907199" cy="754983"/>
          </a:xfrm>
          <a:prstGeom prst="roundRect">
            <a:avLst>
              <a:gd name="adj" fmla="val 891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And yields to</a:t>
            </a:r>
            <a:endParaRPr lang="hu-HU" sz="2400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5E72BE-536C-4670-A6F2-5DD2FDD6A9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775" b="2153"/>
          <a:stretch/>
        </p:blipFill>
        <p:spPr>
          <a:xfrm>
            <a:off x="7415710" y="3446921"/>
            <a:ext cx="3670580" cy="34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45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1993" y="0"/>
            <a:ext cx="11475358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Combining probabilities (3)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fld id="{D57F1E4F-1CFF-5643-939E-02111984F565}" type="slidenum">
              <a:rPr lang="en-US" sz="3600" smtClean="0"/>
              <a:t>21</a:t>
            </a:fld>
            <a:endParaRPr lang="en-US" sz="360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sp>
        <p:nvSpPr>
          <p:cNvPr id="26" name="Lekerekített téglalap 14">
            <a:extLst>
              <a:ext uri="{FF2B5EF4-FFF2-40B4-BE49-F238E27FC236}">
                <a16:creationId xmlns:a16="http://schemas.microsoft.com/office/drawing/2014/main" id="{D0823A98-36CA-4EFB-837E-E24E8731539F}"/>
              </a:ext>
            </a:extLst>
          </p:cNvPr>
          <p:cNvSpPr/>
          <p:nvPr/>
        </p:nvSpPr>
        <p:spPr>
          <a:xfrm>
            <a:off x="501993" y="1236335"/>
            <a:ext cx="6907199" cy="754983"/>
          </a:xfrm>
          <a:prstGeom prst="roundRect">
            <a:avLst>
              <a:gd name="adj" fmla="val 891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Generalization to N dimensions leads to the formula</a:t>
            </a:r>
            <a:endParaRPr lang="hu-HU" sz="2400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76F13-B9DB-4321-97F9-6269C1BC54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2" r="17677" b="83041"/>
          <a:stretch/>
        </p:blipFill>
        <p:spPr>
          <a:xfrm>
            <a:off x="7680959" y="998454"/>
            <a:ext cx="3574473" cy="11845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07FC39-1E80-4851-9622-1842DE5350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210"/>
          <a:stretch/>
        </p:blipFill>
        <p:spPr>
          <a:xfrm>
            <a:off x="6396964" y="2305646"/>
            <a:ext cx="4733925" cy="3863599"/>
          </a:xfrm>
          <a:prstGeom prst="rect">
            <a:avLst/>
          </a:prstGeom>
        </p:spPr>
      </p:pic>
      <p:sp>
        <p:nvSpPr>
          <p:cNvPr id="27" name="Lekerekített téglalap 14">
            <a:extLst>
              <a:ext uri="{FF2B5EF4-FFF2-40B4-BE49-F238E27FC236}">
                <a16:creationId xmlns:a16="http://schemas.microsoft.com/office/drawing/2014/main" id="{4427663E-6947-4258-B08D-5DAEA785ED98}"/>
              </a:ext>
            </a:extLst>
          </p:cNvPr>
          <p:cNvSpPr/>
          <p:nvPr/>
        </p:nvSpPr>
        <p:spPr>
          <a:xfrm>
            <a:off x="501993" y="4470960"/>
            <a:ext cx="6907199" cy="754983"/>
          </a:xfrm>
          <a:prstGeom prst="roundRect">
            <a:avLst>
              <a:gd name="adj" fmla="val 891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Hypersurface for 3D:</a:t>
            </a:r>
            <a:endParaRPr lang="hu-HU" sz="2400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1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BBD57E-A262-430B-91F3-3BFD97B4C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79" y="497308"/>
            <a:ext cx="6143625" cy="35433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7" y="0"/>
            <a:ext cx="11032400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0" dirty="0"/>
              <a:t>Pixels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8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8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BBD57E-A262-430B-91F3-3BFD97B4C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79" y="497308"/>
            <a:ext cx="6143625" cy="35433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7" y="0"/>
            <a:ext cx="11032400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0" dirty="0"/>
              <a:t>Pixels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8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E5FFCB-8464-4DB9-9A3D-9ED7258DE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0874" y="391258"/>
            <a:ext cx="4638965" cy="314725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63A46D0-185C-495D-8A69-1B68EB95FBE7}"/>
              </a:ext>
            </a:extLst>
          </p:cNvPr>
          <p:cNvSpPr/>
          <p:nvPr/>
        </p:nvSpPr>
        <p:spPr>
          <a:xfrm>
            <a:off x="2952750" y="1358608"/>
            <a:ext cx="857250" cy="7534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2657E8-3E7A-494C-AFAF-03327FB68313}"/>
              </a:ext>
            </a:extLst>
          </p:cNvPr>
          <p:cNvCxnSpPr>
            <a:cxnSpLocks/>
          </p:cNvCxnSpPr>
          <p:nvPr/>
        </p:nvCxnSpPr>
        <p:spPr>
          <a:xfrm flipV="1">
            <a:off x="3443022" y="311546"/>
            <a:ext cx="4773151" cy="10374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2DBBD5-1052-4D1F-BE38-5253E123828A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3381375" y="2112067"/>
            <a:ext cx="4592801" cy="11292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B76782F-0D52-47E9-BBA9-4B3C168D3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92" r="-1" b="27441"/>
          <a:stretch/>
        </p:blipFill>
        <p:spPr>
          <a:xfrm>
            <a:off x="415610" y="3599141"/>
            <a:ext cx="4529136" cy="2182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BBD57E-A262-430B-91F3-3BFD97B4C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079" y="497308"/>
            <a:ext cx="6143625" cy="35433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7" y="0"/>
            <a:ext cx="11032400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0" dirty="0"/>
              <a:t>Pixels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8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E5FFCB-8464-4DB9-9A3D-9ED7258DE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0874" y="391258"/>
            <a:ext cx="4638965" cy="3147253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3AF1A763-8F08-4090-B506-0FC42A6175C7}"/>
              </a:ext>
            </a:extLst>
          </p:cNvPr>
          <p:cNvSpPr/>
          <p:nvPr/>
        </p:nvSpPr>
        <p:spPr>
          <a:xfrm rot="15103857" flipV="1">
            <a:off x="7373844" y="1792431"/>
            <a:ext cx="1237187" cy="7263965"/>
          </a:xfrm>
          <a:prstGeom prst="curvedRightArrow">
            <a:avLst>
              <a:gd name="adj1" fmla="val 30435"/>
              <a:gd name="adj2" fmla="val 77299"/>
              <a:gd name="adj3" fmla="val 29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3A46D0-185C-495D-8A69-1B68EB95FBE7}"/>
              </a:ext>
            </a:extLst>
          </p:cNvPr>
          <p:cNvSpPr/>
          <p:nvPr/>
        </p:nvSpPr>
        <p:spPr>
          <a:xfrm>
            <a:off x="2952750" y="1358608"/>
            <a:ext cx="857250" cy="7534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2657E8-3E7A-494C-AFAF-03327FB68313}"/>
              </a:ext>
            </a:extLst>
          </p:cNvPr>
          <p:cNvCxnSpPr>
            <a:cxnSpLocks/>
          </p:cNvCxnSpPr>
          <p:nvPr/>
        </p:nvCxnSpPr>
        <p:spPr>
          <a:xfrm flipV="1">
            <a:off x="3443022" y="311546"/>
            <a:ext cx="4773151" cy="10374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kerekített téglalap 14">
            <a:extLst>
              <a:ext uri="{FF2B5EF4-FFF2-40B4-BE49-F238E27FC236}">
                <a16:creationId xmlns:a16="http://schemas.microsoft.com/office/drawing/2014/main" id="{58DAF3DD-E266-4EDB-92A3-2D184E382C52}"/>
              </a:ext>
            </a:extLst>
          </p:cNvPr>
          <p:cNvSpPr/>
          <p:nvPr/>
        </p:nvSpPr>
        <p:spPr>
          <a:xfrm>
            <a:off x="5681812" y="3545509"/>
            <a:ext cx="3742599" cy="15666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A traversing particle creates charges which are read out in the x-y plane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2DBBD5-1052-4D1F-BE38-5253E123828A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3381375" y="2112067"/>
            <a:ext cx="4592801" cy="11292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kerekített téglalap 14">
            <a:extLst>
              <a:ext uri="{FF2B5EF4-FFF2-40B4-BE49-F238E27FC236}">
                <a16:creationId xmlns:a16="http://schemas.microsoft.com/office/drawing/2014/main" id="{A55A754B-51C6-4A68-A02B-73BD8F6073F9}"/>
              </a:ext>
            </a:extLst>
          </p:cNvPr>
          <p:cNvSpPr/>
          <p:nvPr/>
        </p:nvSpPr>
        <p:spPr>
          <a:xfrm>
            <a:off x="78171" y="5880942"/>
            <a:ext cx="4271437" cy="916953"/>
          </a:xfrm>
          <a:prstGeom prst="roundRec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Example cluster shape. Signals in each pixel are given in 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baseline="300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5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7" y="0"/>
            <a:ext cx="11032400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Template reconstruction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9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kerekített téglalap 14">
            <a:extLst>
              <a:ext uri="{FF2B5EF4-FFF2-40B4-BE49-F238E27FC236}">
                <a16:creationId xmlns:a16="http://schemas.microsoft.com/office/drawing/2014/main" id="{AE7AA476-4837-454F-A476-79D62DE75364}"/>
              </a:ext>
            </a:extLst>
          </p:cNvPr>
          <p:cNvSpPr/>
          <p:nvPr/>
        </p:nvSpPr>
        <p:spPr>
          <a:xfrm>
            <a:off x="501992" y="1099283"/>
            <a:ext cx="10903069" cy="8458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The current track reconstruction uses a special reconstruction method that was developed to simulate irradiated sensors using an external software called </a:t>
            </a:r>
            <a:r>
              <a:rPr lang="en-US" sz="2400" dirty="0" err="1">
                <a:solidFill>
                  <a:schemeClr val="bg1"/>
                </a:solidFill>
              </a:rPr>
              <a:t>PixelAV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A875DA-EA5A-4F8F-9BE6-4F5498913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74" y="1971765"/>
            <a:ext cx="5536226" cy="3007871"/>
          </a:xfrm>
          <a:prstGeom prst="rect">
            <a:avLst/>
          </a:prstGeom>
        </p:spPr>
      </p:pic>
      <p:sp>
        <p:nvSpPr>
          <p:cNvPr id="16" name="Lekerekített téglalap 14">
            <a:extLst>
              <a:ext uri="{FF2B5EF4-FFF2-40B4-BE49-F238E27FC236}">
                <a16:creationId xmlns:a16="http://schemas.microsoft.com/office/drawing/2014/main" id="{5D33C8A5-1F53-4494-B83D-BB39531E27C3}"/>
              </a:ext>
            </a:extLst>
          </p:cNvPr>
          <p:cNvSpPr/>
          <p:nvPr/>
        </p:nvSpPr>
        <p:spPr>
          <a:xfrm>
            <a:off x="6051884" y="2331080"/>
            <a:ext cx="5638122" cy="139703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These simulated charged shapes are stored in a database as 1D (2D) projections, called (2D) templates.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Lekerekített téglalap 14">
                <a:extLst>
                  <a:ext uri="{FF2B5EF4-FFF2-40B4-BE49-F238E27FC236}">
                    <a16:creationId xmlns:a16="http://schemas.microsoft.com/office/drawing/2014/main" id="{992190C3-E18A-4095-B865-F80B8B79A4E8}"/>
                  </a:ext>
                </a:extLst>
              </p:cNvPr>
              <p:cNvSpPr/>
              <p:nvPr/>
            </p:nvSpPr>
            <p:spPr>
              <a:xfrm>
                <a:off x="501992" y="4889376"/>
                <a:ext cx="5193958" cy="1100767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Cluster shape for the barrel hit (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hu-H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=1.83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). The signals in each pixel are given in kiloelectrons.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Lekerekített téglalap 14">
                <a:extLst>
                  <a:ext uri="{FF2B5EF4-FFF2-40B4-BE49-F238E27FC236}">
                    <a16:creationId xmlns:a16="http://schemas.microsoft.com/office/drawing/2014/main" id="{992190C3-E18A-4095-B865-F80B8B79A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92" y="4889376"/>
                <a:ext cx="5193958" cy="1100767"/>
              </a:xfrm>
              <a:prstGeom prst="roundRect">
                <a:avLst/>
              </a:prstGeom>
              <a:blipFill>
                <a:blip r:embed="rId6"/>
                <a:stretch>
                  <a:fillRect t="-7650" r="-1874" b="-158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kerekített téglalap 14">
            <a:extLst>
              <a:ext uri="{FF2B5EF4-FFF2-40B4-BE49-F238E27FC236}">
                <a16:creationId xmlns:a16="http://schemas.microsoft.com/office/drawing/2014/main" id="{AD1A4BB8-9282-4028-8857-29299BBE7211}"/>
              </a:ext>
            </a:extLst>
          </p:cNvPr>
          <p:cNvSpPr/>
          <p:nvPr/>
        </p:nvSpPr>
        <p:spPr>
          <a:xfrm>
            <a:off x="6051884" y="3875911"/>
            <a:ext cx="5638122" cy="85599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The x- and y-projections are shown as one-dimensional arrays on the plot on the left.</a:t>
            </a:r>
          </a:p>
        </p:txBody>
      </p:sp>
      <p:sp>
        <p:nvSpPr>
          <p:cNvPr id="23" name="Lekerekített téglalap 14">
            <a:extLst>
              <a:ext uri="{FF2B5EF4-FFF2-40B4-BE49-F238E27FC236}">
                <a16:creationId xmlns:a16="http://schemas.microsoft.com/office/drawing/2014/main" id="{04B0C137-E0C4-433B-A6EB-8FA7EBBD97FE}"/>
              </a:ext>
            </a:extLst>
          </p:cNvPr>
          <p:cNvSpPr/>
          <p:nvPr/>
        </p:nvSpPr>
        <p:spPr>
          <a:xfrm>
            <a:off x="6051883" y="5088523"/>
            <a:ext cx="5638123" cy="85599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This technique leads to superior resolution,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especially for irradiated sensors.</a:t>
            </a:r>
          </a:p>
        </p:txBody>
      </p:sp>
    </p:spTree>
    <p:extLst>
      <p:ext uri="{BB962C8B-B14F-4D97-AF65-F5344CB8AC3E}">
        <p14:creationId xmlns:p14="http://schemas.microsoft.com/office/powerpoint/2010/main" val="292383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9FE015-6897-4394-917E-AEC9A5857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2" y="729170"/>
            <a:ext cx="5796688" cy="188474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7" y="0"/>
            <a:ext cx="11032400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Template reconstruction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10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kerekített téglalap 14">
            <a:extLst>
              <a:ext uri="{FF2B5EF4-FFF2-40B4-BE49-F238E27FC236}">
                <a16:creationId xmlns:a16="http://schemas.microsoft.com/office/drawing/2014/main" id="{AE7AA476-4837-454F-A476-79D62DE75364}"/>
              </a:ext>
            </a:extLst>
          </p:cNvPr>
          <p:cNvSpPr/>
          <p:nvPr/>
        </p:nvSpPr>
        <p:spPr>
          <a:xfrm>
            <a:off x="310034" y="1396479"/>
            <a:ext cx="5538116" cy="8458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Cluster shapes are stored for several incident angles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D5F424-AE0E-4713-B834-D8072EA39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2" y="3143146"/>
            <a:ext cx="4116914" cy="2743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7E0D16-350C-4AE8-AAF6-746A76D58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16" y="3137745"/>
            <a:ext cx="4123293" cy="274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CB931E-21F4-4D55-A162-C5F85D021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011" y="3137745"/>
            <a:ext cx="4082952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Lekerekített téglalap 14">
                <a:extLst>
                  <a:ext uri="{FF2B5EF4-FFF2-40B4-BE49-F238E27FC236}">
                    <a16:creationId xmlns:a16="http://schemas.microsoft.com/office/drawing/2014/main" id="{93F9E20C-EBF1-4F55-A5BD-A4D39F053221}"/>
                  </a:ext>
                </a:extLst>
              </p:cNvPr>
              <p:cNvSpPr/>
              <p:nvPr/>
            </p:nvSpPr>
            <p:spPr>
              <a:xfrm>
                <a:off x="310034" y="2714273"/>
                <a:ext cx="1688758" cy="48272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hu-H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=0.34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Lekerekített téglalap 14">
                <a:extLst>
                  <a:ext uri="{FF2B5EF4-FFF2-40B4-BE49-F238E27FC236}">
                    <a16:creationId xmlns:a16="http://schemas.microsoft.com/office/drawing/2014/main" id="{93F9E20C-EBF1-4F55-A5BD-A4D39F053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4" y="2714273"/>
                <a:ext cx="1688758" cy="482724"/>
              </a:xfrm>
              <a:prstGeom prst="roundRect">
                <a:avLst/>
              </a:prstGeom>
              <a:blipFill>
                <a:blip r:embed="rId9"/>
                <a:stretch>
                  <a:fillRect b="-74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Lekerekített téglalap 14">
                <a:extLst>
                  <a:ext uri="{FF2B5EF4-FFF2-40B4-BE49-F238E27FC236}">
                    <a16:creationId xmlns:a16="http://schemas.microsoft.com/office/drawing/2014/main" id="{00867F0B-06FF-4745-AAAF-41F4DFC4B95F}"/>
                  </a:ext>
                </a:extLst>
              </p:cNvPr>
              <p:cNvSpPr/>
              <p:nvPr/>
            </p:nvSpPr>
            <p:spPr>
              <a:xfrm>
                <a:off x="4331470" y="2713359"/>
                <a:ext cx="1688758" cy="48272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hu-H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=2.30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Lekerekített téglalap 14">
                <a:extLst>
                  <a:ext uri="{FF2B5EF4-FFF2-40B4-BE49-F238E27FC236}">
                    <a16:creationId xmlns:a16="http://schemas.microsoft.com/office/drawing/2014/main" id="{00867F0B-06FF-4745-AAAF-41F4DFC4B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470" y="2713359"/>
                <a:ext cx="1688758" cy="482724"/>
              </a:xfrm>
              <a:prstGeom prst="roundRect">
                <a:avLst/>
              </a:prstGeom>
              <a:blipFill>
                <a:blip r:embed="rId10"/>
                <a:stretch>
                  <a:fillRect b="-74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Lekerekített téglalap 14">
                <a:extLst>
                  <a:ext uri="{FF2B5EF4-FFF2-40B4-BE49-F238E27FC236}">
                    <a16:creationId xmlns:a16="http://schemas.microsoft.com/office/drawing/2014/main" id="{99FCDD77-5ACA-4BFF-8AF1-9FDA90305A62}"/>
                  </a:ext>
                </a:extLst>
              </p:cNvPr>
              <p:cNvSpPr/>
              <p:nvPr/>
            </p:nvSpPr>
            <p:spPr>
              <a:xfrm>
                <a:off x="8313277" y="2713359"/>
                <a:ext cx="1688758" cy="482724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hu-H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=2.94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Lekerekített téglalap 14">
                <a:extLst>
                  <a:ext uri="{FF2B5EF4-FFF2-40B4-BE49-F238E27FC236}">
                    <a16:creationId xmlns:a16="http://schemas.microsoft.com/office/drawing/2014/main" id="{99FCDD77-5ACA-4BFF-8AF1-9FDA90305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277" y="2713359"/>
                <a:ext cx="1688758" cy="482724"/>
              </a:xfrm>
              <a:prstGeom prst="roundRect">
                <a:avLst/>
              </a:prstGeom>
              <a:blipFill>
                <a:blip r:embed="rId11"/>
                <a:stretch>
                  <a:fillRect b="-74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07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7" y="0"/>
            <a:ext cx="11032400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Template reconstruction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11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Lekerekített téglalap 14">
                <a:extLst>
                  <a:ext uri="{FF2B5EF4-FFF2-40B4-BE49-F238E27FC236}">
                    <a16:creationId xmlns:a16="http://schemas.microsoft.com/office/drawing/2014/main" id="{AE7AA476-4837-454F-A476-79D62DE75364}"/>
                  </a:ext>
                </a:extLst>
              </p:cNvPr>
              <p:cNvSpPr/>
              <p:nvPr/>
            </p:nvSpPr>
            <p:spPr>
              <a:xfrm>
                <a:off x="6652862" y="1167652"/>
                <a:ext cx="5202555" cy="5093795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The distributions are fitted with a Vavilov function that has a parameter that describes the fluctuations in the ionization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d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hu-HU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means that almost all energy is deposited to the silicon: function is more Gaussian</a:t>
                </a:r>
                <a:endParaRPr lang="hu-HU" sz="2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1&lt;</m:t>
                    </m:r>
                    <m:r>
                      <a:rPr lang="hu-HU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hu-HU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hu-HU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the case for thin absorbers, the Vavilov function is the only good description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u-HU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hu-HU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the case for the limit with infinitely thin absorbers, the Landau-like situation</a:t>
                </a:r>
              </a:p>
            </p:txBody>
          </p:sp>
        </mc:Choice>
        <mc:Fallback xmlns="">
          <p:sp>
            <p:nvSpPr>
              <p:cNvPr id="22" name="Lekerekített téglalap 14">
                <a:extLst>
                  <a:ext uri="{FF2B5EF4-FFF2-40B4-BE49-F238E27FC236}">
                    <a16:creationId xmlns:a16="http://schemas.microsoft.com/office/drawing/2014/main" id="{AE7AA476-4837-454F-A476-79D62DE75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62" y="1167652"/>
                <a:ext cx="5202555" cy="5093795"/>
              </a:xfrm>
              <a:prstGeom prst="roundRect">
                <a:avLst/>
              </a:prstGeom>
              <a:blipFill>
                <a:blip r:embed="rId5"/>
                <a:stretch>
                  <a:fillRect b="-2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F37AFC-D1D3-4F4D-837E-740F21FA6D58}"/>
              </a:ext>
            </a:extLst>
          </p:cNvPr>
          <p:cNvGrpSpPr/>
          <p:nvPr/>
        </p:nvGrpSpPr>
        <p:grpSpPr>
          <a:xfrm>
            <a:off x="177998" y="1005188"/>
            <a:ext cx="6067629" cy="5520059"/>
            <a:chOff x="177998" y="1005188"/>
            <a:chExt cx="6067629" cy="55200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042D0B-9255-46B9-8BD8-6039FA459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453" y="1005188"/>
              <a:ext cx="6023174" cy="54720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DD9E5F-18C8-43AD-A52E-09C3FA551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566" t="94763" r="8386" b="914"/>
            <a:stretch/>
          </p:blipFill>
          <p:spPr>
            <a:xfrm>
              <a:off x="4393791" y="6149340"/>
              <a:ext cx="1702210" cy="3759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03652C-D88D-47D4-B870-7138459AC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1533" t="96488"/>
            <a:stretch/>
          </p:blipFill>
          <p:spPr>
            <a:xfrm>
              <a:off x="2882044" y="6101378"/>
              <a:ext cx="1104511" cy="37590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16E5DAD-62BB-45CF-8939-AE05C9D9F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1533" t="96488"/>
            <a:stretch/>
          </p:blipFill>
          <p:spPr>
            <a:xfrm rot="5400000">
              <a:off x="-186304" y="3429742"/>
              <a:ext cx="1104511" cy="375907"/>
            </a:xfrm>
            <a:prstGeom prst="rect">
              <a:avLst/>
            </a:prstGeom>
          </p:spPr>
        </p:pic>
      </p:grp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0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7" y="0"/>
            <a:ext cx="11032400" cy="11676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0" dirty="0"/>
              <a:t>Template </a:t>
            </a:r>
            <a:r>
              <a:rPr lang="en-US" spc="0" dirty="0" err="1"/>
              <a:t>reco</a:t>
            </a:r>
            <a:endParaRPr lang="en-US" spc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0" y="6483572"/>
            <a:ext cx="12192000" cy="157474"/>
          </a:xfrm>
        </p:spPr>
        <p:txBody>
          <a:bodyPr/>
          <a:lstStyle/>
          <a:p>
            <a:pPr algn="ctr"/>
            <a:r>
              <a:rPr lang="hu-HU"/>
              <a:t>2020-03-06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63927" y="5569282"/>
            <a:ext cx="2926080" cy="1397039"/>
          </a:xfrm>
        </p:spPr>
        <p:txBody>
          <a:bodyPr/>
          <a:lstStyle/>
          <a:p>
            <a:r>
              <a:rPr lang="en-US" sz="3600" dirty="0"/>
              <a:t>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0" y="6641047"/>
            <a:ext cx="12103768" cy="142250"/>
          </a:xfrm>
        </p:spPr>
        <p:txBody>
          <a:bodyPr/>
          <a:lstStyle/>
          <a:p>
            <a:pPr algn="ctr"/>
            <a:r>
              <a:rPr lang="en-US" dirty="0"/>
              <a:t>Tamás Álmos VÁMI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10" y="6284684"/>
            <a:ext cx="500400" cy="4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9">
            <a:extLst>
              <a:ext uri="{FF2B5EF4-FFF2-40B4-BE49-F238E27FC236}">
                <a16:creationId xmlns:a16="http://schemas.microsoft.com/office/drawing/2014/main" id="{66D4346B-DE5A-45A4-B108-C4261A882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20" y="6261447"/>
            <a:ext cx="955615" cy="536448"/>
          </a:xfrm>
          <a:prstGeom prst="rect">
            <a:avLst/>
          </a:prstGeom>
        </p:spPr>
      </p:pic>
      <p:sp>
        <p:nvSpPr>
          <p:cNvPr id="11" name="Lekerekített téglalap 14">
            <a:extLst>
              <a:ext uri="{FF2B5EF4-FFF2-40B4-BE49-F238E27FC236}">
                <a16:creationId xmlns:a16="http://schemas.microsoft.com/office/drawing/2014/main" id="{0B69236F-2F49-4073-B830-9CF018AB5D49}"/>
              </a:ext>
            </a:extLst>
          </p:cNvPr>
          <p:cNvSpPr/>
          <p:nvPr/>
        </p:nvSpPr>
        <p:spPr>
          <a:xfrm>
            <a:off x="415610" y="1809793"/>
            <a:ext cx="4932446" cy="254607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bg1"/>
                </a:solidFill>
              </a:rPr>
              <a:t>Plan to exploit hitherto unused results of the template fit: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- </a:t>
            </a:r>
            <a:r>
              <a:rPr lang="en-US" sz="2600" dirty="0" err="1">
                <a:solidFill>
                  <a:schemeClr val="bg1"/>
                </a:solidFill>
              </a:rPr>
              <a:t>ProbXY</a:t>
            </a:r>
            <a:r>
              <a:rPr lang="en-US" sz="2600" dirty="0">
                <a:solidFill>
                  <a:schemeClr val="bg1"/>
                </a:solidFill>
              </a:rPr>
              <a:t>: describes cluster shape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- </a:t>
            </a:r>
            <a:r>
              <a:rPr lang="en-US" sz="2600" dirty="0" err="1">
                <a:solidFill>
                  <a:schemeClr val="bg1"/>
                </a:solidFill>
              </a:rPr>
              <a:t>ProbQ</a:t>
            </a:r>
            <a:r>
              <a:rPr lang="en-US" sz="2600" dirty="0">
                <a:solidFill>
                  <a:schemeClr val="bg1"/>
                </a:solidFill>
              </a:rPr>
              <a:t>: charge probability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972755-7D6A-4B2B-A3F7-7AE29E0FC4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34439" y="35190"/>
            <a:ext cx="6669328" cy="4437061"/>
          </a:xfrm>
          <a:prstGeom prst="rect">
            <a:avLst/>
          </a:prstGeom>
        </p:spPr>
      </p:pic>
      <p:sp>
        <p:nvSpPr>
          <p:cNvPr id="16" name="Lekerekített téglalap 14">
            <a:extLst>
              <a:ext uri="{FF2B5EF4-FFF2-40B4-BE49-F238E27FC236}">
                <a16:creationId xmlns:a16="http://schemas.microsoft.com/office/drawing/2014/main" id="{2574DBB0-1BF6-4782-B898-DCEC9F45B101}"/>
              </a:ext>
            </a:extLst>
          </p:cNvPr>
          <p:cNvSpPr/>
          <p:nvPr/>
        </p:nvSpPr>
        <p:spPr>
          <a:xfrm>
            <a:off x="5802284" y="4590199"/>
            <a:ext cx="6151418" cy="79605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bg1"/>
                </a:solidFill>
              </a:rPr>
              <a:t>ProbQ</a:t>
            </a:r>
            <a:r>
              <a:rPr lang="en-US" sz="2400" dirty="0">
                <a:solidFill>
                  <a:schemeClr val="bg1"/>
                </a:solidFill>
              </a:rPr>
              <a:t> is understood for each cluster as the integral from the given cluster charge in the tail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C55A3F-EF90-4AE8-B4D9-C7F7293E2DA7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7714213" y="3906987"/>
            <a:ext cx="1163780" cy="683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kerekített téglalap 14">
            <a:extLst>
              <a:ext uri="{FF2B5EF4-FFF2-40B4-BE49-F238E27FC236}">
                <a16:creationId xmlns:a16="http://schemas.microsoft.com/office/drawing/2014/main" id="{EB681230-B8CE-477B-878C-F8CEC4F63E37}"/>
              </a:ext>
            </a:extLst>
          </p:cNvPr>
          <p:cNvSpPr/>
          <p:nvPr/>
        </p:nvSpPr>
        <p:spPr>
          <a:xfrm>
            <a:off x="5802284" y="5470849"/>
            <a:ext cx="6151418" cy="79605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Low </a:t>
            </a:r>
            <a:r>
              <a:rPr lang="en-US" sz="2400" dirty="0" err="1">
                <a:solidFill>
                  <a:schemeClr val="bg1"/>
                </a:solidFill>
              </a:rPr>
              <a:t>ProbQ</a:t>
            </a:r>
            <a:r>
              <a:rPr lang="en-US" sz="2400" dirty="0">
                <a:solidFill>
                  <a:schemeClr val="bg1"/>
                </a:solidFill>
              </a:rPr>
              <a:t> thus means high ionization</a:t>
            </a:r>
          </a:p>
        </p:txBody>
      </p:sp>
    </p:spTree>
    <p:extLst>
      <p:ext uri="{BB962C8B-B14F-4D97-AF65-F5344CB8AC3E}">
        <p14:creationId xmlns:p14="http://schemas.microsoft.com/office/powerpoint/2010/main" val="162972926"/>
      </p:ext>
    </p:extLst>
  </p:cSld>
  <p:clrMapOvr>
    <a:masterClrMapping/>
  </p:clrMapOvr>
</p:sld>
</file>

<file path=ppt/theme/theme1.xml><?xml version="1.0" encoding="utf-8"?>
<a:theme xmlns:a="http://schemas.openxmlformats.org/drawingml/2006/main" name="Nagyvárosi">
  <a:themeElements>
    <a:clrScheme name="4. egyéni séma">
      <a:dk1>
        <a:srgbClr val="FFFFFF"/>
      </a:dk1>
      <a:lt1>
        <a:srgbClr val="00AEE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Nagyváros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Nagyvárosi</Template>
  <TotalTime>4190</TotalTime>
  <Words>897</Words>
  <Application>Microsoft Office PowerPoint</Application>
  <PresentationFormat>Widescreen</PresentationFormat>
  <Paragraphs>153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Nagyvárosi</vt:lpstr>
      <vt:lpstr>Pixel template reconstruction</vt:lpstr>
      <vt:lpstr>CMS Pixel Detector</vt:lpstr>
      <vt:lpstr>Pixels</vt:lpstr>
      <vt:lpstr>Pixels</vt:lpstr>
      <vt:lpstr>Pixels</vt:lpstr>
      <vt:lpstr>Template reconstruction</vt:lpstr>
      <vt:lpstr>Template reconstruction</vt:lpstr>
      <vt:lpstr>Template reconstruction</vt:lpstr>
      <vt:lpstr>Template reco</vt:lpstr>
      <vt:lpstr>Combining probabilities</vt:lpstr>
      <vt:lpstr>Proof of concept</vt:lpstr>
      <vt:lpstr>SingleMuon ALCARECO</vt:lpstr>
      <vt:lpstr>Charge trend</vt:lpstr>
      <vt:lpstr>Backup</vt:lpstr>
      <vt:lpstr>Charge sharing</vt:lpstr>
      <vt:lpstr>PixelAV</vt:lpstr>
      <vt:lpstr>Vavilov function</vt:lpstr>
      <vt:lpstr>Why does the charge decrease?</vt:lpstr>
      <vt:lpstr>Combining probabilities (1)</vt:lpstr>
      <vt:lpstr>Combining probabilities (2)</vt:lpstr>
      <vt:lpstr>Combining probabilities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GBO Exam</dc:title>
  <dc:creator>EDU_KEEX_4119@diakoffice.onmicrosoft.com</dc:creator>
  <cp:lastModifiedBy>Tamás Vámi</cp:lastModifiedBy>
  <cp:revision>1116</cp:revision>
  <dcterms:created xsi:type="dcterms:W3CDTF">2016-02-24T06:22:16Z</dcterms:created>
  <dcterms:modified xsi:type="dcterms:W3CDTF">2020-03-30T23:21:30Z</dcterms:modified>
</cp:coreProperties>
</file>